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3" r:id="rId2"/>
    <p:sldId id="334" r:id="rId3"/>
    <p:sldId id="335" r:id="rId4"/>
    <p:sldId id="336" r:id="rId5"/>
    <p:sldId id="337" r:id="rId6"/>
    <p:sldId id="339" r:id="rId7"/>
    <p:sldId id="340" r:id="rId8"/>
    <p:sldId id="341" r:id="rId9"/>
    <p:sldId id="355" r:id="rId10"/>
    <p:sldId id="358" r:id="rId11"/>
    <p:sldId id="342" r:id="rId12"/>
    <p:sldId id="343" r:id="rId13"/>
    <p:sldId id="344" r:id="rId14"/>
    <p:sldId id="346" r:id="rId15"/>
    <p:sldId id="348" r:id="rId16"/>
    <p:sldId id="357" r:id="rId17"/>
    <p:sldId id="347" r:id="rId18"/>
    <p:sldId id="349" r:id="rId19"/>
    <p:sldId id="350" r:id="rId20"/>
    <p:sldId id="332" r:id="rId21"/>
    <p:sldId id="309" r:id="rId22"/>
    <p:sldId id="310" r:id="rId23"/>
    <p:sldId id="311" r:id="rId24"/>
    <p:sldId id="351" r:id="rId25"/>
    <p:sldId id="312" r:id="rId26"/>
    <p:sldId id="352" r:id="rId27"/>
    <p:sldId id="353" r:id="rId28"/>
    <p:sldId id="35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ＭＳ Ｐゴシック" pitchFamily="4" charset="-128"/>
        <a:cs typeface="ＭＳ Ｐゴシック" pitchFamily="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374168"/>
    <a:srgbClr val="000928"/>
    <a:srgbClr val="1D005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9" autoAdjust="0"/>
    <p:restoredTop sz="95201" autoAdjust="0"/>
  </p:normalViewPr>
  <p:slideViewPr>
    <p:cSldViewPr>
      <p:cViewPr>
        <p:scale>
          <a:sx n="114" d="100"/>
          <a:sy n="114" d="100"/>
        </p:scale>
        <p:origin x="-102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F360D-7708-DE4F-986D-54BCDF981B95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C22E-4565-EA4E-9B8B-3149353CE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5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2CB05-D1E6-4C42-81D5-FB89A0778BAC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2A50-53A7-5146-A415-87E3B6AA0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1089-7E2C-C547-B921-263E6CCC6537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B31B-B1EC-FF47-BC6F-400E25AB00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0A65-6695-5C45-BF85-EC4D4ED3D7E1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5090-A4D5-474F-8C64-AAFDCF0A0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0EF6-33DA-194B-BD65-614806EACE98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F864E-8296-E944-8E9E-D3C8935D53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7BB9C-4A51-1047-85C4-E5BF5116726F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207A-F184-8D4A-9D2F-E38A738394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F661-70CF-6641-B68C-992F87C1105A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5C9FA-FA48-7049-AC0F-27CE95775A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0B76-9DBC-CF40-AAC4-28EC16BDE943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A7B8-5AE7-9B46-94B5-F138D5959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6DD38-CBFD-2A4B-BB49-879D9793E13A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CD8A-D0E8-7447-838C-C18EAF06BE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4CB1-F511-A04A-96A4-327B557A6FE2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B243F-213D-8046-B9BD-1865A84277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8650-EF04-0145-8E5F-85F0D9887E13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5AAE-08ED-EC47-B084-D8E78BF9F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A25C-AC10-484D-821F-1842E36D997B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6D18-8A76-394D-A221-4AACD9783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74168"/>
            </a:gs>
            <a:gs pos="100000">
              <a:srgbClr val="00092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B5DD27F-9929-C447-A960-34D9F25F753A}" type="datetime1">
              <a:rPr lang="en-GB"/>
              <a:pPr>
                <a:defRPr/>
              </a:pPr>
              <a:t>17/12/2019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CAFFDA-618F-7E4B-AE0E-5A9C6CA2DB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4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C1300_Not(c).jpg"/>
          <p:cNvPicPr>
            <a:picLocks noChangeAspect="1"/>
          </p:cNvPicPr>
          <p:nvPr/>
        </p:nvPicPr>
        <p:blipFill>
          <a:blip r:embed="rId2"/>
          <a:srcRect l="9981" r="10637"/>
          <a:stretch>
            <a:fillRect/>
          </a:stretch>
        </p:blipFill>
        <p:spPr>
          <a:xfrm>
            <a:off x="-20908" y="119075"/>
            <a:ext cx="9164908" cy="658652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285999"/>
          </a:xfrm>
        </p:spPr>
        <p:txBody>
          <a:bodyPr/>
          <a:lstStyle/>
          <a:p>
            <a:r>
              <a:rPr lang="en-US" sz="6600" dirty="0" smtClean="0">
                <a:solidFill>
                  <a:srgbClr val="FFFF00"/>
                </a:solidFill>
              </a:rPr>
              <a:t>Modern Science</a:t>
            </a:r>
            <a:br>
              <a:rPr lang="en-US" sz="6600" dirty="0" smtClean="0">
                <a:solidFill>
                  <a:srgbClr val="FFFF00"/>
                </a:solidFill>
              </a:rPr>
            </a:br>
            <a:r>
              <a:rPr lang="en-US" sz="6600" dirty="0" smtClean="0">
                <a:solidFill>
                  <a:srgbClr val="FFFF00"/>
                </a:solidFill>
              </a:rPr>
              <a:t>and Christian Religion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2057400"/>
          </a:xfrm>
        </p:spPr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</a:rPr>
              <a:t>3 – A Cosmic </a:t>
            </a:r>
            <a:r>
              <a:rPr lang="en-US" sz="5400" dirty="0" err="1" smtClean="0">
                <a:solidFill>
                  <a:schemeClr val="accent2"/>
                </a:solidFill>
              </a:rPr>
              <a:t>Desiger</a:t>
            </a:r>
            <a:r>
              <a:rPr lang="en-US" sz="5400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en-US" sz="5400" dirty="0" smtClean="0">
                <a:solidFill>
                  <a:schemeClr val="accent2"/>
                </a:solidFill>
              </a:rPr>
              <a:t>Evolution and the Multiverse</a:t>
            </a:r>
            <a:endParaRPr lang="en-US" sz="5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90600" y="2438400"/>
            <a:ext cx="32766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104900" y="2705100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0" y="2971800"/>
            <a:ext cx="60960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943100" y="27043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5000" y="2971006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81300" y="2705100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971800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619500" y="27043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2971006"/>
            <a:ext cx="609600" cy="5847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FF"/>
                </a:solidFill>
              </a:rPr>
              <a:t>T</a:t>
            </a:r>
            <a:endParaRPr lang="en-US" sz="3200" b="1" dirty="0">
              <a:solidFill>
                <a:srgbClr val="FF33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987224"/>
            <a:ext cx="60960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3200" y="3987224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5000" y="3987224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3986430"/>
            <a:ext cx="609600" cy="5847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T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90600" y="5103812"/>
            <a:ext cx="32766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104900" y="48379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943100" y="4837112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781300" y="48379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19500" y="4837112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 rot="2247102">
            <a:off x="4219422" y="5164419"/>
            <a:ext cx="3581400" cy="1120558"/>
            <a:chOff x="4267200" y="3986430"/>
            <a:chExt cx="3581400" cy="1120558"/>
          </a:xfrm>
        </p:grpSpPr>
        <p:sp>
          <p:nvSpPr>
            <p:cNvPr id="37" name="TextBox 36"/>
            <p:cNvSpPr txBox="1"/>
            <p:nvPr/>
          </p:nvSpPr>
          <p:spPr>
            <a:xfrm>
              <a:off x="6934200" y="3987224"/>
              <a:ext cx="609600" cy="58477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C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57800" y="3986430"/>
              <a:ext cx="609600" cy="584776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FF66"/>
                  </a:solidFill>
                </a:rPr>
                <a:t>G</a:t>
              </a:r>
              <a:endParaRPr lang="en-US" sz="3200" b="1" dirty="0">
                <a:solidFill>
                  <a:srgbClr val="66FF66"/>
                </a:solidFill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>
              <a:off x="4457700" y="4837906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5295900" y="4837112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6134100" y="4837906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6972300" y="4837112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6096000" y="3987224"/>
              <a:ext cx="609600" cy="58477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FF"/>
                  </a:solidFill>
                </a:rPr>
                <a:t>T</a:t>
              </a:r>
              <a:endParaRPr lang="en-US" sz="3200" b="1" dirty="0">
                <a:solidFill>
                  <a:srgbClr val="FF33FF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19600" y="3987224"/>
              <a:ext cx="609600" cy="584776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FF66"/>
                  </a:solidFill>
                </a:rPr>
                <a:t>G</a:t>
              </a:r>
              <a:endParaRPr lang="en-US" sz="3200" b="1" dirty="0">
                <a:solidFill>
                  <a:srgbClr val="66FF66"/>
                </a:solidFill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4267200" y="5105400"/>
              <a:ext cx="3581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 rot="18794121">
            <a:off x="4158452" y="1093663"/>
            <a:ext cx="3276600" cy="1118176"/>
            <a:chOff x="4267200" y="2438400"/>
            <a:chExt cx="3276600" cy="1118176"/>
          </a:xfrm>
        </p:grpSpPr>
        <p:cxnSp>
          <p:nvCxnSpPr>
            <p:cNvPr id="25" name="Straight Connector 24"/>
            <p:cNvCxnSpPr/>
            <p:nvPr/>
          </p:nvCxnSpPr>
          <p:spPr>
            <a:xfrm rot="5400000">
              <a:off x="4457700" y="2705100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419600" y="2971800"/>
              <a:ext cx="609600" cy="58477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C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>
              <a:off x="5295900" y="2704306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257800" y="2971006"/>
              <a:ext cx="609600" cy="58477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C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6134100" y="2705100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096000" y="2971800"/>
              <a:ext cx="609600" cy="5847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A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6972300" y="2704306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34200" y="2971006"/>
              <a:ext cx="609600" cy="584776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FF66"/>
                  </a:solidFill>
                </a:rPr>
                <a:t>G</a:t>
              </a:r>
              <a:endParaRPr lang="en-US" sz="3200" b="1" dirty="0">
                <a:solidFill>
                  <a:srgbClr val="66FF66"/>
                </a:solidFill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4267200" y="2438400"/>
              <a:ext cx="3276600" cy="1588"/>
            </a:xfrm>
            <a:prstGeom prst="line">
              <a:avLst/>
            </a:prstGeom>
            <a:ln w="508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6017220" y="3718110"/>
            <a:ext cx="2669580" cy="2101021"/>
            <a:chOff x="6017220" y="3718110"/>
            <a:chExt cx="2669580" cy="2101021"/>
          </a:xfrm>
        </p:grpSpPr>
        <p:cxnSp>
          <p:nvCxnSpPr>
            <p:cNvPr id="67" name="Straight Connector 66"/>
            <p:cNvCxnSpPr/>
            <p:nvPr/>
          </p:nvCxnSpPr>
          <p:spPr>
            <a:xfrm rot="7584129">
              <a:off x="6386639" y="4081736"/>
              <a:ext cx="533400" cy="1588"/>
            </a:xfrm>
            <a:prstGeom prst="line">
              <a:avLst/>
            </a:prstGeom>
            <a:ln w="508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2184129">
              <a:off x="6017220" y="4239496"/>
              <a:ext cx="609600" cy="58477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C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7584129">
              <a:off x="7060811" y="4579804"/>
              <a:ext cx="533400" cy="1588"/>
            </a:xfrm>
            <a:prstGeom prst="line">
              <a:avLst/>
            </a:prstGeom>
            <a:ln w="508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 rot="2184129">
              <a:off x="6691392" y="4737565"/>
              <a:ext cx="609600" cy="5847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</a:rPr>
                <a:t>A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7584129">
              <a:off x="7735926" y="5076594"/>
              <a:ext cx="533400" cy="1588"/>
            </a:xfrm>
            <a:prstGeom prst="line">
              <a:avLst/>
            </a:prstGeom>
            <a:ln w="508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 rot="2184129">
              <a:off x="7366507" y="5234355"/>
              <a:ext cx="609600" cy="584776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FF66"/>
                  </a:solidFill>
                </a:rPr>
                <a:t>G</a:t>
              </a:r>
              <a:endParaRPr lang="en-US" sz="3200" b="1" dirty="0">
                <a:solidFill>
                  <a:srgbClr val="66FF66"/>
                </a:solidFill>
              </a:endParaRP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606119" y="3718110"/>
              <a:ext cx="2080681" cy="1539690"/>
            </a:xfrm>
            <a:prstGeom prst="line">
              <a:avLst/>
            </a:prstGeom>
            <a:ln w="508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6145656" y="346543"/>
            <a:ext cx="2118885" cy="3581400"/>
            <a:chOff x="6145656" y="346543"/>
            <a:chExt cx="2118885" cy="3581400"/>
          </a:xfrm>
        </p:grpSpPr>
        <p:sp>
          <p:nvSpPr>
            <p:cNvPr id="77" name="TextBox 76"/>
            <p:cNvSpPr txBox="1"/>
            <p:nvPr/>
          </p:nvSpPr>
          <p:spPr>
            <a:xfrm rot="18811204">
              <a:off x="7288204" y="1189742"/>
              <a:ext cx="609600" cy="58477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</a:rPr>
                <a:t>C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8811204">
              <a:off x="6133244" y="2404808"/>
              <a:ext cx="609600" cy="584776"/>
            </a:xfrm>
            <a:prstGeom prst="rect">
              <a:avLst/>
            </a:prstGeom>
            <a:noFill/>
            <a:ln>
              <a:solidFill>
                <a:srgbClr val="66FF6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66FF66"/>
                  </a:solidFill>
                </a:rPr>
                <a:t>G</a:t>
              </a:r>
              <a:endParaRPr lang="en-US" sz="3200" b="1" dirty="0">
                <a:solidFill>
                  <a:srgbClr val="66FF66"/>
                </a:solidFill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2611204">
              <a:off x="6576758" y="3081395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2611204">
              <a:off x="7154525" y="2474135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2611204">
              <a:off x="7731141" y="1865782"/>
              <a:ext cx="533400" cy="1588"/>
            </a:xfrm>
            <a:prstGeom prst="line">
              <a:avLst/>
            </a:prstGeom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18811204">
              <a:off x="6711012" y="1797549"/>
              <a:ext cx="609600" cy="584776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33FF"/>
                  </a:solidFill>
                </a:rPr>
                <a:t>T</a:t>
              </a:r>
              <a:endParaRPr lang="en-US" sz="3200" b="1" dirty="0">
                <a:solidFill>
                  <a:srgbClr val="FF33FF"/>
                </a:solidFill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 rot="18811204">
              <a:off x="6272032" y="2136449"/>
              <a:ext cx="3581400" cy="1588"/>
            </a:xfrm>
            <a:prstGeom prst="line">
              <a:avLst/>
            </a:prstGeom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867400" cy="5029200"/>
          </a:xfrm>
        </p:spPr>
        <p:txBody>
          <a:bodyPr/>
          <a:lstStyle/>
          <a:p>
            <a:r>
              <a:rPr lang="en-US" dirty="0" smtClean="0"/>
              <a:t>Evolution is NOT random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FF00"/>
                </a:solidFill>
              </a:rPr>
              <a:t>“One of my tasks will be to destroy this eagerly believed myth that Darwinism is a theory of ‘chance’.”</a:t>
            </a:r>
          </a:p>
          <a:p>
            <a:pPr lvl="1" algn="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Richard Dawkins, </a:t>
            </a:r>
            <a:r>
              <a:rPr lang="en-US" sz="2000" i="1" dirty="0" smtClean="0">
                <a:solidFill>
                  <a:schemeClr val="accent1"/>
                </a:solidFill>
              </a:rPr>
              <a:t>The Blind Watchmaker</a:t>
            </a:r>
            <a:r>
              <a:rPr lang="en-US" sz="2000" dirty="0" smtClean="0">
                <a:solidFill>
                  <a:schemeClr val="accent1"/>
                </a:solidFill>
              </a:rPr>
              <a:t>, </a:t>
            </a:r>
            <a:r>
              <a:rPr lang="en-US" sz="2000" dirty="0" err="1" smtClean="0">
                <a:solidFill>
                  <a:schemeClr val="accent1"/>
                </a:solidFill>
              </a:rPr>
              <a:t>p</a:t>
            </a:r>
            <a:r>
              <a:rPr lang="en-US" sz="2000" dirty="0" smtClean="0">
                <a:solidFill>
                  <a:schemeClr val="accent1"/>
                </a:solidFill>
              </a:rPr>
              <a:t>. xv </a:t>
            </a:r>
          </a:p>
          <a:p>
            <a:endParaRPr lang="en-US" dirty="0" smtClean="0"/>
          </a:p>
          <a:p>
            <a:r>
              <a:rPr lang="en-US" dirty="0" smtClean="0"/>
              <a:t>The are many difficulties to overcome</a:t>
            </a:r>
          </a:p>
          <a:p>
            <a:pPr lvl="1"/>
            <a:endParaRPr lang="en-US" dirty="0"/>
          </a:p>
        </p:txBody>
      </p:sp>
      <p:pic>
        <p:nvPicPr>
          <p:cNvPr id="4" name="Picture 3" descr="Dawkins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025" y="1828800"/>
            <a:ext cx="2462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Status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the logic sound?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		Yes</a:t>
            </a:r>
          </a:p>
          <a:p>
            <a:r>
              <a:rPr lang="en-US" dirty="0" smtClean="0"/>
              <a:t>Have we observed natural selection?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		Yes</a:t>
            </a:r>
          </a:p>
          <a:p>
            <a:r>
              <a:rPr lang="en-US" dirty="0" smtClean="0"/>
              <a:t>Has life on earth actually evolved?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</a:rPr>
              <a:t>		Yes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fossil record</a:t>
            </a: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vestigial structures</a:t>
            </a: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“design faults”</a:t>
            </a:r>
          </a:p>
          <a:p>
            <a:pPr lvl="3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shared biochemistry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Status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Does Neo-Darwinism account for all evolution?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probably for most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but all scientific theories can be modified</a:t>
            </a:r>
          </a:p>
          <a:p>
            <a:pPr lvl="2"/>
            <a:r>
              <a:rPr lang="en-US" dirty="0" smtClean="0">
                <a:solidFill>
                  <a:srgbClr val="66FF66"/>
                </a:solidFill>
              </a:rPr>
              <a:t>that’s how science works</a:t>
            </a:r>
          </a:p>
          <a:p>
            <a:pPr lvl="2"/>
            <a:endParaRPr lang="en-US" dirty="0" smtClean="0">
              <a:solidFill>
                <a:srgbClr val="66FF66"/>
              </a:solidFill>
            </a:endParaRPr>
          </a:p>
          <a:p>
            <a:r>
              <a:rPr lang="en-US" dirty="0" smtClean="0"/>
              <a:t>If Darwin’s theory turns out to fail, </a:t>
            </a:r>
            <a:r>
              <a:rPr lang="en-US" dirty="0" smtClean="0">
                <a:solidFill>
                  <a:srgbClr val="FFFF00"/>
                </a:solidFill>
              </a:rPr>
              <a:t>we should look for another </a:t>
            </a:r>
            <a:r>
              <a:rPr lang="en-US" u="sng" dirty="0" smtClean="0">
                <a:solidFill>
                  <a:schemeClr val="accent6"/>
                </a:solidFill>
              </a:rPr>
              <a:t>natural, scientific</a:t>
            </a:r>
            <a:r>
              <a:rPr lang="en-US" dirty="0" smtClean="0">
                <a:solidFill>
                  <a:schemeClr val="accent6"/>
                </a:solidFill>
              </a:rPr>
              <a:t> explanation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ea typeface="ＭＳ Ｐゴシック" pitchFamily="29" charset="-128"/>
                <a:cs typeface="ＭＳ Ｐゴシック" pitchFamily="29" charset="-128"/>
              </a:rPr>
              <a:t>Theological Status of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600200"/>
            <a:ext cx="6172200" cy="52578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-107" charset="0"/>
              <a:buNone/>
              <a:defRPr/>
            </a:pPr>
            <a:r>
              <a:rPr lang="en-GB" sz="2824" dirty="0" smtClean="0"/>
              <a:t>	The teaching of the Church </a:t>
            </a:r>
            <a:r>
              <a:rPr lang="en-GB" sz="2824" dirty="0" smtClean="0">
                <a:solidFill>
                  <a:srgbClr val="FFFF00"/>
                </a:solidFill>
              </a:rPr>
              <a:t>does not forbid </a:t>
            </a:r>
            <a:r>
              <a:rPr lang="en-GB" sz="2824" dirty="0" smtClean="0"/>
              <a:t>that the doctrine of evolutionism, in so far as it inquires into the origin of the human body from already existing and living matter, be … treated in research and discussion by experts on both sides; as to the souls, the Catholic faith demands us to hold that they are immediately created by God. </a:t>
            </a:r>
          </a:p>
          <a:p>
            <a:pPr algn="r">
              <a:buFont typeface="Arial" pitchFamily="-107" charset="0"/>
              <a:buNone/>
              <a:defRPr/>
            </a:pPr>
            <a:r>
              <a:rPr lang="en-GB" sz="2162" dirty="0" smtClean="0">
                <a:solidFill>
                  <a:schemeClr val="accent1"/>
                </a:solidFill>
              </a:rPr>
              <a:t>Pius XII, </a:t>
            </a:r>
            <a:r>
              <a:rPr lang="en-GB" sz="2162" i="1" dirty="0" err="1" smtClean="0">
                <a:solidFill>
                  <a:schemeClr val="accent1"/>
                </a:solidFill>
              </a:rPr>
              <a:t>Humani</a:t>
            </a:r>
            <a:r>
              <a:rPr lang="en-GB" sz="2162" i="1" dirty="0" smtClean="0">
                <a:solidFill>
                  <a:schemeClr val="accent1"/>
                </a:solidFill>
              </a:rPr>
              <a:t> Generis</a:t>
            </a:r>
            <a:r>
              <a:rPr lang="en-GB" sz="2162" dirty="0" smtClean="0">
                <a:solidFill>
                  <a:schemeClr val="accent1"/>
                </a:solidFill>
              </a:rPr>
              <a:t> 36</a:t>
            </a:r>
          </a:p>
          <a:p>
            <a:pPr algn="r">
              <a:buFont typeface="Arial" pitchFamily="-107" charset="0"/>
              <a:buNone/>
              <a:defRPr/>
            </a:pPr>
            <a:endParaRPr lang="en-GB" sz="2162" dirty="0" smtClean="0"/>
          </a:p>
          <a:p>
            <a:pPr>
              <a:buFont typeface="Arial" pitchFamily="-107" charset="0"/>
              <a:buNone/>
              <a:defRPr/>
            </a:pPr>
            <a:r>
              <a:rPr lang="en-US" sz="2824" dirty="0" smtClean="0"/>
              <a:t>	New knowledge has led to the recognition of the theory of evolution as </a:t>
            </a:r>
            <a:r>
              <a:rPr lang="en-US" sz="2824" dirty="0" smtClean="0">
                <a:solidFill>
                  <a:srgbClr val="FFFF00"/>
                </a:solidFill>
              </a:rPr>
              <a:t>more than a hypothesis</a:t>
            </a:r>
            <a:r>
              <a:rPr lang="en-US" sz="2824" dirty="0" smtClean="0"/>
              <a:t>.</a:t>
            </a:r>
          </a:p>
          <a:p>
            <a:pPr algn="r">
              <a:buFont typeface="Arial" pitchFamily="-107" charset="0"/>
              <a:buNone/>
              <a:defRPr/>
            </a:pPr>
            <a:r>
              <a:rPr lang="en-US" sz="2162" dirty="0" smtClean="0">
                <a:solidFill>
                  <a:srgbClr val="3399FF"/>
                </a:solidFill>
              </a:rPr>
              <a:t>John Paul II, </a:t>
            </a:r>
            <a:r>
              <a:rPr lang="en-US" sz="2162" i="1" dirty="0" smtClean="0">
                <a:solidFill>
                  <a:srgbClr val="3399FF"/>
                </a:solidFill>
              </a:rPr>
              <a:t>To Pontifical Acad. of Sci.</a:t>
            </a:r>
            <a:r>
              <a:rPr lang="en-US" sz="2162" dirty="0" smtClean="0">
                <a:solidFill>
                  <a:srgbClr val="3399FF"/>
                </a:solidFill>
              </a:rPr>
              <a:t> 1996</a:t>
            </a:r>
            <a:endParaRPr lang="en-US" sz="2162" dirty="0">
              <a:solidFill>
                <a:srgbClr val="3399FF"/>
              </a:solidFill>
            </a:endParaRPr>
          </a:p>
        </p:txBody>
      </p:sp>
      <p:pic>
        <p:nvPicPr>
          <p:cNvPr id="6" name="Picture 5" descr="PiusXI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9575"/>
            <a:ext cx="19812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JohnPaulI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337050"/>
            <a:ext cx="19812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217488" y="427038"/>
            <a:ext cx="8709025" cy="868362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ea typeface="ＭＳ Ｐゴシック" pitchFamily="29" charset="-128"/>
                <a:cs typeface="ＭＳ Ｐゴシック" pitchFamily="29" charset="-128"/>
              </a:rPr>
              <a:t>Theological Status of Evolution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2514601" y="1600200"/>
            <a:ext cx="6172200" cy="4840288"/>
          </a:xfrm>
        </p:spPr>
        <p:txBody>
          <a:bodyPr/>
          <a:lstStyle/>
          <a:p>
            <a:pPr>
              <a:buFont typeface="Wingdings" pitchFamily="29" charset="2"/>
              <a:buNone/>
              <a:defRPr/>
            </a:pPr>
            <a:r>
              <a:rPr lang="en-GB" sz="2800" dirty="0" smtClean="0"/>
              <a:t>	The question about the origins of the world and of man has been the object of many scientific studies which have </a:t>
            </a:r>
            <a:r>
              <a:rPr lang="en-GB" sz="2800" dirty="0" smtClean="0">
                <a:solidFill>
                  <a:srgbClr val="FFFF00"/>
                </a:solidFill>
              </a:rPr>
              <a:t>splendidly enriched our knowledge </a:t>
            </a:r>
            <a:r>
              <a:rPr lang="en-GB" sz="2800" dirty="0" smtClean="0"/>
              <a:t>of the age and dimensions of the cosmos, the development of life-forms and the appearance of man. These discoveries invite us to even greater admiration for the greatness of the Creator.</a:t>
            </a:r>
          </a:p>
          <a:p>
            <a:pPr>
              <a:buFont typeface="Wingdings" pitchFamily="29" charset="2"/>
              <a:buNone/>
              <a:defRPr/>
            </a:pPr>
            <a:endParaRPr lang="en-GB" sz="2400" dirty="0" smtClean="0"/>
          </a:p>
          <a:p>
            <a:pPr algn="r">
              <a:buFont typeface="Wingdings" pitchFamily="29" charset="2"/>
              <a:buNone/>
              <a:defRPr/>
            </a:pPr>
            <a:r>
              <a:rPr lang="en-GB" sz="1800" i="1" dirty="0" smtClean="0">
                <a:solidFill>
                  <a:srgbClr val="3399FF"/>
                </a:solidFill>
                <a:ea typeface="ＭＳ Ｐゴシック" pitchFamily="29" charset="-128"/>
                <a:cs typeface="ＭＳ Ｐゴシック" pitchFamily="29" charset="-128"/>
              </a:rPr>
              <a:t>Catechism of the Catholic Church</a:t>
            </a:r>
            <a:r>
              <a:rPr lang="en-GB" sz="1800" dirty="0" smtClean="0">
                <a:solidFill>
                  <a:srgbClr val="3399FF"/>
                </a:solidFill>
                <a:ea typeface="ＭＳ Ｐゴシック" pitchFamily="29" charset="-128"/>
                <a:cs typeface="ＭＳ Ｐゴシック" pitchFamily="29" charset="-128"/>
              </a:rPr>
              <a:t> 283</a:t>
            </a:r>
            <a:endParaRPr lang="en-US" sz="1800" dirty="0" smtClean="0">
              <a:solidFill>
                <a:srgbClr val="3399FF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  <p:pic>
        <p:nvPicPr>
          <p:cNvPr id="34820" name="Picture 6" descr="CC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5500"/>
            <a:ext cx="191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217488" y="427038"/>
            <a:ext cx="8709025" cy="868362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ea typeface="ＭＳ Ｐゴシック" pitchFamily="29" charset="-128"/>
                <a:cs typeface="ＭＳ Ｐゴシック" pitchFamily="29" charset="-128"/>
              </a:rPr>
              <a:t>Theological Status of Evolution</a:t>
            </a:r>
          </a:p>
        </p:txBody>
      </p:sp>
      <p:sp>
        <p:nvSpPr>
          <p:cNvPr id="33795" name="Content Placeholder 5"/>
          <p:cNvSpPr>
            <a:spLocks noGrp="1"/>
          </p:cNvSpPr>
          <p:nvPr>
            <p:ph idx="1"/>
          </p:nvPr>
        </p:nvSpPr>
        <p:spPr>
          <a:xfrm>
            <a:off x="2514601" y="1600200"/>
            <a:ext cx="6172200" cy="4840288"/>
          </a:xfrm>
        </p:spPr>
        <p:txBody>
          <a:bodyPr/>
          <a:lstStyle/>
          <a:p>
            <a:pPr marL="342000" indent="0">
              <a:buNone/>
            </a:pPr>
            <a:r>
              <a:rPr lang="en-GB" sz="2800" dirty="0" smtClean="0">
                <a:ea typeface="ＭＳ Ｐゴシック" pitchFamily="4" charset="-128"/>
                <a:cs typeface="ＭＳ Ｐゴシック" pitchFamily="4" charset="-128"/>
              </a:rPr>
              <a:t>The biblical account expresses this reality in </a:t>
            </a:r>
            <a:r>
              <a:rPr lang="en-GB" sz="2800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symbolic language </a:t>
            </a:r>
            <a:r>
              <a:rPr lang="en-GB" sz="2800" dirty="0" smtClean="0">
                <a:ea typeface="ＭＳ Ｐゴシック" pitchFamily="4" charset="-128"/>
                <a:cs typeface="ＭＳ Ｐゴシック" pitchFamily="4" charset="-128"/>
              </a:rPr>
              <a:t>when it affirms that ‘then the Lord God formed man of dust from the ground, and breathed into his nostrils the breath of life; and man became a living being.’ [Gen 2:7].</a:t>
            </a:r>
          </a:p>
          <a:p>
            <a:pPr marL="0" indent="0" algn="r">
              <a:buNone/>
            </a:pPr>
            <a:endParaRPr lang="en-GB" sz="1800" i="1" dirty="0" smtClean="0">
              <a:solidFill>
                <a:schemeClr val="accent1"/>
              </a:solidFill>
              <a:ea typeface="ＭＳ Ｐゴシック" pitchFamily="4" charset="-128"/>
              <a:cs typeface="ＭＳ Ｐゴシック" pitchFamily="4" charset="-128"/>
            </a:endParaRPr>
          </a:p>
          <a:p>
            <a:pPr marL="0" indent="0" algn="r">
              <a:buNone/>
            </a:pPr>
            <a:r>
              <a:rPr lang="en-GB" sz="1800" i="1" dirty="0" smtClean="0">
                <a:solidFill>
                  <a:schemeClr val="accent1"/>
                </a:solidFill>
                <a:ea typeface="ＭＳ Ｐゴシック" pitchFamily="4" charset="-128"/>
                <a:cs typeface="ＭＳ Ｐゴシック" pitchFamily="4" charset="-128"/>
              </a:rPr>
              <a:t>Catechism of the Catholic Church </a:t>
            </a:r>
            <a:r>
              <a:rPr lang="en-GB" sz="1800" dirty="0" smtClean="0">
                <a:solidFill>
                  <a:schemeClr val="accent1"/>
                </a:solidFill>
                <a:ea typeface="ＭＳ Ｐゴシック" pitchFamily="4" charset="-128"/>
                <a:cs typeface="ＭＳ Ｐゴシック" pitchFamily="4" charset="-128"/>
              </a:rPr>
              <a:t>362</a:t>
            </a:r>
          </a:p>
        </p:txBody>
      </p:sp>
      <p:pic>
        <p:nvPicPr>
          <p:cNvPr id="34820" name="Picture 6" descr="CC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95500"/>
            <a:ext cx="19177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>
                <a:ea typeface="ＭＳ Ｐゴシック" pitchFamily="29" charset="-128"/>
                <a:cs typeface="ＭＳ Ｐゴシック" pitchFamily="29" charset="-128"/>
              </a:rPr>
              <a:t>St Augustine on </a:t>
            </a:r>
            <a:r>
              <a:rPr lang="en-US" sz="4400" i="1" dirty="0" smtClean="0">
                <a:ea typeface="ＭＳ Ｐゴシック" pitchFamily="29" charset="-128"/>
                <a:cs typeface="ＭＳ Ｐゴシック" pitchFamily="29" charset="-128"/>
              </a:rPr>
              <a:t>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342000" indent="-342000">
              <a:buFont typeface="Arial"/>
              <a:buChar char="•"/>
              <a:defRPr/>
            </a:pPr>
            <a:r>
              <a:rPr lang="en-GB" dirty="0" smtClean="0"/>
              <a:t>Gen 1 and Gen 2 do not simply agree</a:t>
            </a:r>
          </a:p>
          <a:p>
            <a:pPr marL="1142100" lvl="2" indent="-342000">
              <a:buFont typeface="Arial"/>
              <a:buChar char="•"/>
              <a:defRPr/>
            </a:pPr>
            <a:endParaRPr lang="en-GB" dirty="0" smtClean="0"/>
          </a:p>
          <a:p>
            <a:pPr marL="342000" indent="-342000">
              <a:buFont typeface="Arial"/>
              <a:buChar char="•"/>
              <a:defRPr/>
            </a:pPr>
            <a:r>
              <a:rPr lang="en-GB" dirty="0" smtClean="0"/>
              <a:t>Gen 1 (6 days)</a:t>
            </a:r>
          </a:p>
          <a:p>
            <a:pPr marL="742050" lvl="1" indent="-342000">
              <a:buFont typeface="Arial"/>
              <a:buChar char="•"/>
              <a:defRPr/>
            </a:pPr>
            <a:r>
              <a:rPr lang="en-GB" dirty="0" smtClean="0">
                <a:solidFill>
                  <a:srgbClr val="FFFF00"/>
                </a:solidFill>
              </a:rPr>
              <a:t>God creates invisible, “rational seeds” or causes</a:t>
            </a:r>
          </a:p>
          <a:p>
            <a:pPr marL="1142100" lvl="2" indent="-342000">
              <a:buFont typeface="Arial"/>
              <a:buChar char="•"/>
              <a:defRPr/>
            </a:pPr>
            <a:endParaRPr lang="en-GB" dirty="0" smtClean="0">
              <a:solidFill>
                <a:srgbClr val="FFFF00"/>
              </a:solidFill>
            </a:endParaRPr>
          </a:p>
          <a:p>
            <a:pPr marL="342000" indent="-342000">
              <a:buFont typeface="Arial"/>
              <a:buChar char="•"/>
              <a:defRPr/>
            </a:pPr>
            <a:r>
              <a:rPr lang="en-GB" dirty="0" smtClean="0">
                <a:solidFill>
                  <a:srgbClr val="FFFFFF"/>
                </a:solidFill>
              </a:rPr>
              <a:t>Gen 2 (after the 6 days)</a:t>
            </a:r>
          </a:p>
          <a:p>
            <a:pPr marL="742050" lvl="1" indent="-342000">
              <a:buFont typeface="Arial"/>
              <a:buChar char="•"/>
              <a:defRPr/>
            </a:pPr>
            <a:r>
              <a:rPr lang="en-GB" dirty="0" smtClean="0">
                <a:solidFill>
                  <a:srgbClr val="FFFF00"/>
                </a:solidFill>
              </a:rPr>
              <a:t>Normal, visible forms brought forth</a:t>
            </a:r>
          </a:p>
          <a:p>
            <a:pPr marL="742050" lvl="1" indent="-342000">
              <a:buFont typeface="Arial"/>
              <a:buChar char="•"/>
              <a:defRPr/>
            </a:pPr>
            <a:r>
              <a:rPr lang="en-GB" dirty="0" smtClean="0">
                <a:solidFill>
                  <a:srgbClr val="FFFF00"/>
                </a:solidFill>
              </a:rPr>
              <a:t>Under God’s providence</a:t>
            </a:r>
          </a:p>
          <a:p>
            <a:pPr marL="742050" lvl="1" indent="-342000">
              <a:buFont typeface="Arial"/>
              <a:buChar char="•"/>
              <a:defRPr/>
            </a:pPr>
            <a:r>
              <a:rPr lang="en-GB" dirty="0" smtClean="0">
                <a:solidFill>
                  <a:srgbClr val="FFFF00"/>
                </a:solidFill>
              </a:rPr>
              <a:t>Through appropriate environmental conditions</a:t>
            </a:r>
          </a:p>
          <a:p>
            <a:pPr marL="0" indent="0">
              <a:buFont typeface="Arial" charset="0"/>
              <a:buNone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Personal Designer God?</a:t>
            </a:r>
            <a:endParaRPr lang="en-US" dirty="0"/>
          </a:p>
        </p:txBody>
      </p:sp>
      <p:pic>
        <p:nvPicPr>
          <p:cNvPr id="4" name="Picture 3" descr="ChristDesig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3999"/>
            <a:ext cx="3810000" cy="49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“Anthropic Coincidences”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69FFFF"/>
                </a:solidFill>
              </a:rPr>
              <a:t>Or: </a:t>
            </a:r>
            <a:r>
              <a:rPr lang="en-US" dirty="0" smtClean="0">
                <a:solidFill>
                  <a:srgbClr val="66FF66"/>
                </a:solidFill>
              </a:rPr>
              <a:t>Cosmological </a:t>
            </a:r>
            <a:r>
              <a:rPr lang="en-US" dirty="0" smtClean="0">
                <a:solidFill>
                  <a:schemeClr val="accent6"/>
                </a:solidFill>
              </a:rPr>
              <a:t>life-supporting </a:t>
            </a:r>
            <a:r>
              <a:rPr lang="en-US" dirty="0" smtClean="0">
                <a:solidFill>
                  <a:srgbClr val="69FFFF"/>
                </a:solidFill>
              </a:rPr>
              <a:t>coincidences</a:t>
            </a:r>
          </a:p>
          <a:p>
            <a:pPr>
              <a:spcBef>
                <a:spcPts val="3168"/>
              </a:spcBef>
            </a:pPr>
            <a:r>
              <a:rPr lang="en-US" dirty="0" smtClean="0"/>
              <a:t>3 space dimensions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Or planetary orbits are unstable</a:t>
            </a:r>
            <a:endParaRPr lang="en-US" dirty="0" smtClean="0">
              <a:solidFill>
                <a:srgbClr val="69FFFF"/>
              </a:solidFill>
            </a:endParaRPr>
          </a:p>
          <a:p>
            <a:pPr>
              <a:spcBef>
                <a:spcPts val="1968"/>
              </a:spcBef>
            </a:pPr>
            <a:r>
              <a:rPr lang="en-US" dirty="0" smtClean="0"/>
              <a:t>Mass of proton ≈ Mass of neutron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Or only hydrogen or neutron stars</a:t>
            </a:r>
            <a:endParaRPr lang="en-US" dirty="0" smtClean="0">
              <a:solidFill>
                <a:srgbClr val="69FFFF"/>
              </a:solidFill>
            </a:endParaRPr>
          </a:p>
          <a:p>
            <a:pPr>
              <a:spcBef>
                <a:spcPts val="1968"/>
              </a:spcBef>
            </a:pPr>
            <a:r>
              <a:rPr lang="en-US" dirty="0" smtClean="0"/>
              <a:t>Strength of strong nuclear force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10% weaker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only hydrogen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/>
              </a:rPr>
              <a:t>4% stronger </a:t>
            </a:r>
            <a:r>
              <a:rPr lang="en-US" dirty="0" err="1" smtClean="0">
                <a:solidFill>
                  <a:srgbClr val="FFFF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stars burn to fast for life to evolve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 all agree – things need explaining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that’s why we do science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So it’s all over for the atheists!</a:t>
            </a:r>
          </a:p>
          <a:p>
            <a:pPr lvl="1"/>
            <a:r>
              <a:rPr lang="en-US" sz="2400" dirty="0" smtClean="0">
                <a:solidFill>
                  <a:srgbClr val="00FF00"/>
                </a:solidFill>
              </a:rPr>
              <a:t>If a thing needs explaining, the explanation exists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If the explanation needs explaining, got to look for a further explanation …</a:t>
            </a:r>
          </a:p>
          <a:p>
            <a:pPr lvl="1"/>
            <a:r>
              <a:rPr lang="en-US" sz="2400" dirty="0" smtClean="0">
                <a:solidFill>
                  <a:srgbClr val="00FF00"/>
                </a:solidFill>
              </a:rPr>
              <a:t>Even an infinite chain of contingent causes needs still a cause!</a:t>
            </a:r>
          </a:p>
        </p:txBody>
      </p:sp>
      <p:pic>
        <p:nvPicPr>
          <p:cNvPr id="4" name="Picture 3" descr="Hen_Some(c).jpg"/>
          <p:cNvPicPr>
            <a:picLocks noChangeAspect="1"/>
          </p:cNvPicPr>
          <p:nvPr/>
        </p:nvPicPr>
        <p:blipFill>
          <a:blip r:embed="rId2"/>
          <a:srcRect l="17915" t="16880" r="19544" b="9463"/>
          <a:stretch>
            <a:fillRect/>
          </a:stretch>
        </p:blipFill>
        <p:spPr>
          <a:xfrm>
            <a:off x="7315200" y="5391150"/>
            <a:ext cx="1447800" cy="1085850"/>
          </a:xfrm>
          <a:prstGeom prst="rect">
            <a:avLst/>
          </a:prstGeom>
        </p:spPr>
      </p:pic>
      <p:pic>
        <p:nvPicPr>
          <p:cNvPr id="5" name="Picture 4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50" y="5391150"/>
            <a:ext cx="1416050" cy="1063191"/>
          </a:xfrm>
          <a:prstGeom prst="rect">
            <a:avLst/>
          </a:prstGeom>
        </p:spPr>
      </p:pic>
      <p:pic>
        <p:nvPicPr>
          <p:cNvPr id="6" name="Picture 5" descr="Hen_Some(c).jpg"/>
          <p:cNvPicPr>
            <a:picLocks noChangeAspect="1"/>
          </p:cNvPicPr>
          <p:nvPr/>
        </p:nvPicPr>
        <p:blipFill>
          <a:blip r:embed="rId2"/>
          <a:srcRect l="17915" t="16880" r="19544" b="9463"/>
          <a:stretch>
            <a:fillRect/>
          </a:stretch>
        </p:blipFill>
        <p:spPr>
          <a:xfrm>
            <a:off x="3048000" y="5372100"/>
            <a:ext cx="1447800" cy="1085850"/>
          </a:xfrm>
          <a:prstGeom prst="rect">
            <a:avLst/>
          </a:prstGeom>
        </p:spPr>
      </p:pic>
      <p:pic>
        <p:nvPicPr>
          <p:cNvPr id="7" name="Picture 6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5391150"/>
            <a:ext cx="1416050" cy="106319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7818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6482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5146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1000" y="5619750"/>
            <a:ext cx="457200" cy="533400"/>
          </a:xfrm>
          <a:prstGeom prst="rightArrow">
            <a:avLst>
              <a:gd name="adj1" fmla="val 23821"/>
              <a:gd name="adj2" fmla="val 50000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“Anthropic Coincidences”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 ratio of strong force to electromagnetic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Balanced to within 1%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Allows a “resonance” of Carbon-12</a:t>
            </a:r>
            <a:endParaRPr lang="en-US" dirty="0" smtClean="0">
              <a:solidFill>
                <a:srgbClr val="FFFF00"/>
              </a:solidFill>
              <a:sym typeface="Wingdings" pitchFamily="-105" charset="2"/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  <a:sym typeface="Wingdings" pitchFamily="-105" charset="2"/>
              </a:rPr>
              <a:t>Otherwise only H and He</a:t>
            </a:r>
          </a:p>
          <a:p>
            <a:pPr lvl="1"/>
            <a:endParaRPr lang="en-US" dirty="0" smtClean="0">
              <a:solidFill>
                <a:srgbClr val="69FFFF"/>
              </a:solidFill>
              <a:sym typeface="Wingdings" pitchFamily="-105" charset="2"/>
            </a:endParaRPr>
          </a:p>
          <a:p>
            <a:pPr lvl="1"/>
            <a:r>
              <a:rPr lang="en-US" dirty="0" smtClean="0">
                <a:solidFill>
                  <a:srgbClr val="66FF66"/>
                </a:solidFill>
                <a:sym typeface="Wingdings" pitchFamily="-105" charset="2"/>
              </a:rPr>
              <a:t>“The universe is a put-up job”</a:t>
            </a:r>
          </a:p>
          <a:p>
            <a:endParaRPr lang="en-US" dirty="0" smtClean="0">
              <a:sym typeface="Wingdings" pitchFamily="-105" charset="2"/>
            </a:endParaRPr>
          </a:p>
          <a:p>
            <a:r>
              <a:rPr lang="en-US" dirty="0" smtClean="0">
                <a:sym typeface="Wingdings" pitchFamily="-105" charset="2"/>
              </a:rPr>
              <a:t>Balance of Dark Energy</a:t>
            </a:r>
          </a:p>
        </p:txBody>
      </p:sp>
      <p:pic>
        <p:nvPicPr>
          <p:cNvPr id="4" name="Picture 3" descr="Hoyle_Fred.jpg"/>
          <p:cNvPicPr>
            <a:picLocks noChangeAspect="1"/>
          </p:cNvPicPr>
          <p:nvPr/>
        </p:nvPicPr>
        <p:blipFill>
          <a:blip r:embed="rId2"/>
          <a:srcRect l="15000" t="9000" r="17500" b="13000"/>
          <a:stretch>
            <a:fillRect/>
          </a:stretch>
        </p:blipFill>
        <p:spPr>
          <a:xfrm>
            <a:off x="5867400" y="2819400"/>
            <a:ext cx="2514600" cy="290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706563"/>
          </a:xfrm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4" charset="-128"/>
                <a:cs typeface="ＭＳ Ｐゴシック" pitchFamily="4" charset="-128"/>
              </a:rPr>
              <a:t>Dark Energy of the universe is right to</a:t>
            </a:r>
            <a:br>
              <a:rPr lang="en-US" sz="3200" smtClean="0">
                <a:ea typeface="ＭＳ Ｐゴシック" pitchFamily="4" charset="-128"/>
                <a:cs typeface="ＭＳ Ｐゴシック" pitchFamily="4" charset="-128"/>
              </a:rPr>
            </a:br>
            <a:r>
              <a:rPr lang="en-US" sz="3200" smtClean="0">
                <a:ea typeface="ＭＳ Ｐゴシック" pitchFamily="4" charset="-128"/>
                <a:cs typeface="ＭＳ Ｐゴシック" pitchFamily="4" charset="-128"/>
              </a:rPr>
              <a:t>one part in:</a:t>
            </a:r>
            <a:br>
              <a:rPr lang="en-US" sz="3200" smtClean="0">
                <a:ea typeface="ＭＳ Ｐゴシック" pitchFamily="4" charset="-128"/>
                <a:cs typeface="ＭＳ Ｐゴシック" pitchFamily="4" charset="-128"/>
              </a:rPr>
            </a:br>
            <a:endParaRPr lang="en-US" sz="3200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057400"/>
            <a:ext cx="7696200" cy="2667000"/>
          </a:xfrm>
        </p:spPr>
        <p:txBody>
          <a:bodyPr/>
          <a:lstStyle/>
          <a:p>
            <a:pPr eaLnBrk="1" hangingPunct="1">
              <a:buFont typeface="Arial" pitchFamily="4" charset="0"/>
              <a:buNone/>
            </a:pPr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100,000,000,000,000,000,000,000,000,000,</a:t>
            </a:r>
          </a:p>
          <a:p>
            <a:pPr eaLnBrk="1" hangingPunct="1">
              <a:buFont typeface="Arial" pitchFamily="4" charset="0"/>
              <a:buNone/>
            </a:pPr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000,000,000,000,000,000,000,000,000,000,</a:t>
            </a:r>
          </a:p>
          <a:p>
            <a:pPr eaLnBrk="1" hangingPunct="1">
              <a:buFont typeface="Arial" pitchFamily="4" charset="0"/>
              <a:buNone/>
            </a:pPr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000,000,000,000,000,000,000,000,000,000,</a:t>
            </a:r>
          </a:p>
          <a:p>
            <a:pPr eaLnBrk="1" hangingPunct="1">
              <a:buFont typeface="Arial" pitchFamily="4" charset="0"/>
              <a:buNone/>
            </a:pPr>
            <a:r>
              <a:rPr lang="en-US" smtClean="0">
                <a:ea typeface="ＭＳ Ｐゴシック" pitchFamily="4" charset="-128"/>
                <a:cs typeface="ＭＳ Ｐゴシック" pitchFamily="4" charset="-128"/>
              </a:rPr>
              <a:t>000,000,000,000,000,000,000,000,000,000</a:t>
            </a:r>
          </a:p>
          <a:p>
            <a:pPr eaLnBrk="1" hangingPunct="1"/>
            <a:endParaRPr lang="en-US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4800600"/>
            <a:ext cx="632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atin typeface="+mn-lt"/>
              </a:rPr>
              <a:t>= 10</a:t>
            </a:r>
            <a:r>
              <a:rPr lang="en-US" sz="3200" baseline="30000" dirty="0">
                <a:latin typeface="+mn-lt"/>
              </a:rPr>
              <a:t>119</a:t>
            </a:r>
          </a:p>
          <a:p>
            <a:endParaRPr lang="en-US" sz="2000" dirty="0">
              <a:latin typeface="+mn-lt"/>
            </a:endParaRPr>
          </a:p>
          <a:p>
            <a:r>
              <a:rPr lang="en-US" sz="3200" dirty="0">
                <a:latin typeface="+mn-lt"/>
              </a:rPr>
              <a:t>= ten billion billion googol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3" descr="PaulDavi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835" b="835"/>
          <a:stretch>
            <a:fillRect/>
          </a:stretch>
        </p:blipFill>
        <p:spPr>
          <a:xfrm>
            <a:off x="457200" y="1460500"/>
            <a:ext cx="3200400" cy="3276600"/>
          </a:xfrm>
        </p:spPr>
      </p:pic>
      <p:sp>
        <p:nvSpPr>
          <p:cNvPr id="20483" name="Content Placeholder 10"/>
          <p:cNvSpPr>
            <a:spLocks noGrp="1"/>
          </p:cNvSpPr>
          <p:nvPr>
            <p:ph sz="half" idx="2"/>
          </p:nvPr>
        </p:nvSpPr>
        <p:spPr>
          <a:xfrm>
            <a:off x="3886200" y="625475"/>
            <a:ext cx="4800600" cy="5815013"/>
          </a:xfrm>
        </p:spPr>
        <p:txBody>
          <a:bodyPr/>
          <a:lstStyle/>
          <a:p>
            <a:pPr marL="0" indent="0" eaLnBrk="1" hangingPunct="1">
              <a:buFont typeface="Arial" pitchFamily="29" charset="0"/>
              <a:buNone/>
              <a:defRPr/>
            </a:pPr>
            <a:r>
              <a:rPr lang="en-GB" dirty="0" smtClean="0">
                <a:latin typeface="+mj-lt"/>
                <a:ea typeface="Times New Roman" pitchFamily="29" charset="0"/>
                <a:cs typeface="Times New Roman" pitchFamily="29" charset="0"/>
              </a:rPr>
              <a:t>“A careful study suggests that the laws of the universe are </a:t>
            </a:r>
            <a:r>
              <a:rPr lang="en-GB" dirty="0" smtClean="0">
                <a:solidFill>
                  <a:srgbClr val="FFFF00"/>
                </a:solidFill>
                <a:latin typeface="+mj-lt"/>
                <a:ea typeface="Times New Roman" pitchFamily="29" charset="0"/>
                <a:cs typeface="Times New Roman" pitchFamily="29" charset="0"/>
              </a:rPr>
              <a:t>remarkably felicitous </a:t>
            </a:r>
            <a:r>
              <a:rPr lang="en-GB" dirty="0" smtClean="0">
                <a:latin typeface="+mj-lt"/>
                <a:ea typeface="Times New Roman" pitchFamily="29" charset="0"/>
                <a:cs typeface="Times New Roman" pitchFamily="29" charset="0"/>
              </a:rPr>
              <a:t>for the emergence of richness and variety. In the case of living organisms, their existence seems to depend on a number of </a:t>
            </a:r>
            <a:r>
              <a:rPr lang="en-GB" dirty="0" smtClean="0">
                <a:solidFill>
                  <a:srgbClr val="FFFF00"/>
                </a:solidFill>
                <a:latin typeface="+mj-lt"/>
                <a:ea typeface="Times New Roman" pitchFamily="29" charset="0"/>
                <a:cs typeface="Times New Roman" pitchFamily="29" charset="0"/>
              </a:rPr>
              <a:t>fortuitous coincidences </a:t>
            </a:r>
            <a:r>
              <a:rPr lang="en-GB" dirty="0" smtClean="0">
                <a:latin typeface="+mj-lt"/>
                <a:ea typeface="Times New Roman" pitchFamily="29" charset="0"/>
                <a:cs typeface="Times New Roman" pitchFamily="29" charset="0"/>
              </a:rPr>
              <a:t>that some scientists and philosophers have hailed as nothing short of </a:t>
            </a:r>
            <a:r>
              <a:rPr lang="en-GB" dirty="0" smtClean="0">
                <a:solidFill>
                  <a:srgbClr val="FFFF00"/>
                </a:solidFill>
                <a:ea typeface="Times New Roman" pitchFamily="29" charset="0"/>
                <a:cs typeface="Times New Roman" pitchFamily="29" charset="0"/>
              </a:rPr>
              <a:t>astonishing</a:t>
            </a:r>
            <a:r>
              <a:rPr lang="en-GB" dirty="0" smtClean="0">
                <a:latin typeface="+mj-lt"/>
                <a:ea typeface="Times New Roman" pitchFamily="29" charset="0"/>
                <a:cs typeface="Times New Roman" pitchFamily="29" charset="0"/>
              </a:rPr>
              <a:t>.”</a:t>
            </a:r>
          </a:p>
          <a:p>
            <a:pPr marL="0" indent="0" eaLnBrk="1" hangingPunct="1">
              <a:buFont typeface="Arial" pitchFamily="29" charset="0"/>
              <a:buNone/>
              <a:defRPr/>
            </a:pPr>
            <a:endParaRPr lang="en-GB" sz="2600" dirty="0" smtClean="0">
              <a:ea typeface="ＭＳ Ｐゴシック" pitchFamily="29" charset="-128"/>
              <a:cs typeface="ＭＳ Ｐゴシック" pitchFamily="29" charset="-128"/>
            </a:endParaRPr>
          </a:p>
          <a:p>
            <a:pPr marL="0" indent="0" algn="r" eaLnBrk="1" hangingPunct="1">
              <a:buFont typeface="Arial" pitchFamily="29" charset="0"/>
              <a:buNone/>
              <a:defRPr/>
            </a:pPr>
            <a:r>
              <a:rPr lang="en-GB" sz="2400" dirty="0" smtClean="0">
                <a:solidFill>
                  <a:schemeClr val="accent1"/>
                </a:solidFill>
                <a:ea typeface="ＭＳ Ｐゴシック" pitchFamily="29" charset="-128"/>
                <a:cs typeface="ＭＳ Ｐゴシック" pitchFamily="29" charset="-128"/>
              </a:rPr>
              <a:t>Paul Davies, </a:t>
            </a:r>
            <a:r>
              <a:rPr lang="en-GB" sz="2400" i="1" dirty="0" smtClean="0">
                <a:solidFill>
                  <a:schemeClr val="accent1"/>
                </a:solidFill>
                <a:ea typeface="ＭＳ Ｐゴシック" pitchFamily="29" charset="-128"/>
                <a:cs typeface="ＭＳ Ｐゴシック" pitchFamily="29" charset="-128"/>
              </a:rPr>
              <a:t>The Mind of God</a:t>
            </a:r>
            <a:r>
              <a:rPr lang="en-GB" sz="2400" dirty="0" smtClean="0">
                <a:solidFill>
                  <a:schemeClr val="accent1"/>
                </a:solidFill>
                <a:ea typeface="ＭＳ Ｐゴシック" pitchFamily="29" charset="-128"/>
                <a:cs typeface="ＭＳ Ｐゴシック" pitchFamily="29" charset="-128"/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  <a:ea typeface="ＭＳ Ｐゴシック" pitchFamily="29" charset="-128"/>
                <a:cs typeface="ＭＳ Ｐゴシック" pitchFamily="29" charset="-128"/>
              </a:rPr>
              <a:t>p</a:t>
            </a:r>
            <a:r>
              <a:rPr lang="en-GB" sz="2400" dirty="0" smtClean="0">
                <a:solidFill>
                  <a:schemeClr val="accent1"/>
                </a:solidFill>
                <a:ea typeface="ＭＳ Ｐゴシック" pitchFamily="29" charset="-128"/>
                <a:cs typeface="ＭＳ Ｐゴシック" pitchFamily="29" charset="-128"/>
              </a:rPr>
              <a:t>. 195</a:t>
            </a:r>
            <a:endParaRPr lang="en-US" sz="2400" dirty="0" smtClean="0">
              <a:solidFill>
                <a:schemeClr val="accent1"/>
              </a:solidFill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Designer God or Multiverse?</a:t>
            </a:r>
          </a:p>
        </p:txBody>
      </p:sp>
      <p:pic>
        <p:nvPicPr>
          <p:cNvPr id="59" name="Picture 5" descr="AncientOfDays_Blake.jpg"/>
          <p:cNvPicPr>
            <a:picLocks noChangeAspect="1"/>
          </p:cNvPicPr>
          <p:nvPr/>
        </p:nvPicPr>
        <p:blipFill>
          <a:blip r:embed="rId2"/>
          <a:srcRect l="830"/>
          <a:stretch>
            <a:fillRect/>
          </a:stretch>
        </p:blipFill>
        <p:spPr bwMode="auto">
          <a:xfrm>
            <a:off x="457200" y="1524000"/>
            <a:ext cx="3429000" cy="492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59" descr="CrabNebula_NotCopy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114801"/>
            <a:ext cx="2438400" cy="2438399"/>
          </a:xfrm>
          <a:prstGeom prst="rect">
            <a:avLst/>
          </a:prstGeom>
        </p:spPr>
      </p:pic>
      <p:pic>
        <p:nvPicPr>
          <p:cNvPr id="61" name="Picture 60" descr="CrabNebula_NotCopy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276601"/>
            <a:ext cx="2438400" cy="2438399"/>
          </a:xfrm>
          <a:prstGeom prst="rect">
            <a:avLst/>
          </a:prstGeom>
        </p:spPr>
      </p:pic>
      <p:pic>
        <p:nvPicPr>
          <p:cNvPr id="62" name="Picture 61" descr="CrabNebula_NotCopy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905000"/>
            <a:ext cx="2438400" cy="2438399"/>
          </a:xfrm>
          <a:prstGeom prst="rect">
            <a:avLst/>
          </a:prstGeom>
        </p:spPr>
      </p:pic>
      <p:pic>
        <p:nvPicPr>
          <p:cNvPr id="57" name="Picture 56" descr="CrabNebula_NotCopyrigh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524000"/>
            <a:ext cx="2438400" cy="2438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Multiverse Theory</a:t>
            </a:r>
            <a:endParaRPr lang="en-US" dirty="0"/>
          </a:p>
        </p:txBody>
      </p:sp>
      <p:sp>
        <p:nvSpPr>
          <p:cNvPr id="3" name="Explosion 1 2"/>
          <p:cNvSpPr/>
          <p:nvPr/>
        </p:nvSpPr>
        <p:spPr>
          <a:xfrm>
            <a:off x="1219200" y="609600"/>
            <a:ext cx="7696200" cy="60198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200400" y="2438400"/>
            <a:ext cx="3505200" cy="2209800"/>
            <a:chOff x="3200400" y="2438400"/>
            <a:chExt cx="3505200" cy="2209800"/>
          </a:xfrm>
        </p:grpSpPr>
        <p:sp>
          <p:nvSpPr>
            <p:cNvPr id="4" name="Explosion 2 3"/>
            <p:cNvSpPr/>
            <p:nvPr/>
          </p:nvSpPr>
          <p:spPr>
            <a:xfrm>
              <a:off x="3200400" y="3505200"/>
              <a:ext cx="685800" cy="685800"/>
            </a:xfrm>
            <a:prstGeom prst="irregularSeal2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Explosion 2 4"/>
            <p:cNvSpPr/>
            <p:nvPr/>
          </p:nvSpPr>
          <p:spPr>
            <a:xfrm>
              <a:off x="5105400" y="3733800"/>
              <a:ext cx="1143000" cy="914400"/>
            </a:xfrm>
            <a:prstGeom prst="irregularSeal2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xplosion 2 5"/>
            <p:cNvSpPr/>
            <p:nvPr/>
          </p:nvSpPr>
          <p:spPr>
            <a:xfrm>
              <a:off x="4114800" y="2438400"/>
              <a:ext cx="838200" cy="762000"/>
            </a:xfrm>
            <a:prstGeom prst="irregularSeal2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xplosion 2 6"/>
            <p:cNvSpPr/>
            <p:nvPr/>
          </p:nvSpPr>
          <p:spPr>
            <a:xfrm>
              <a:off x="5943600" y="2590800"/>
              <a:ext cx="762000" cy="609600"/>
            </a:xfrm>
            <a:prstGeom prst="irregularSeal2">
              <a:avLst/>
            </a:prstGeom>
            <a:solidFill>
              <a:schemeClr val="accent2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Multiverse Theory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90600" y="15113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66FF66"/>
                </a:solidFill>
                <a:ea typeface="ＭＳ Ｐゴシック" pitchFamily="4" charset="-128"/>
                <a:cs typeface="ＭＳ Ｐゴシック" pitchFamily="4" charset="-128"/>
              </a:rPr>
              <a:t>A scientific multiverse gets us nowhere!</a:t>
            </a:r>
          </a:p>
          <a:p>
            <a:pPr lvl="3" eaLnBrk="1" hangingPunct="1"/>
            <a:endParaRPr lang="en-US" dirty="0" smtClean="0">
              <a:solidFill>
                <a:srgbClr val="66FF66"/>
              </a:solidFill>
              <a:ea typeface="ＭＳ Ｐゴシック" pitchFamily="4" charset="-128"/>
              <a:cs typeface="ＭＳ Ｐゴシック" pitchFamily="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Explains why some “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universes</a:t>
            </a: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” support life</a:t>
            </a:r>
          </a:p>
          <a:p>
            <a:pPr lvl="3" eaLnBrk="1" hangingPunct="1"/>
            <a:endParaRPr lang="en-US" dirty="0" smtClean="0">
              <a:ea typeface="ＭＳ Ｐゴシック" pitchFamily="4" charset="-128"/>
              <a:cs typeface="ＭＳ Ｐゴシック" pitchFamily="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Does not explain why the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multiverse</a:t>
            </a: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 supports life</a:t>
            </a:r>
          </a:p>
          <a:p>
            <a:pPr lvl="3" eaLnBrk="1" hangingPunct="1"/>
            <a:endParaRPr lang="en-US" dirty="0" smtClean="0">
              <a:ea typeface="ＭＳ Ｐゴシック" pitchFamily="4" charset="-128"/>
              <a:cs typeface="ＭＳ Ｐゴシック" pitchFamily="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The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real universe </a:t>
            </a: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is just bigger than we used to think!</a:t>
            </a:r>
          </a:p>
          <a:p>
            <a:pPr lvl="2" eaLnBrk="1" hangingPunct="1"/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The </a:t>
            </a:r>
            <a:r>
              <a:rPr lang="en-US" dirty="0" smtClean="0">
                <a:solidFill>
                  <a:srgbClr val="FF33FF"/>
                </a:solidFill>
                <a:ea typeface="ＭＳ Ｐゴシック" pitchFamily="4" charset="-128"/>
                <a:cs typeface="ＭＳ Ｐゴシック" pitchFamily="4" charset="-128"/>
              </a:rPr>
              <a:t>multiverse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IS the </a:t>
            </a:r>
            <a:r>
              <a:rPr lang="en-US" dirty="0" smtClean="0">
                <a:solidFill>
                  <a:srgbClr val="FF33FF"/>
                </a:solidFill>
                <a:ea typeface="ＭＳ Ｐゴシック" pitchFamily="4" charset="-128"/>
                <a:cs typeface="ＭＳ Ｐゴシック" pitchFamily="4" charset="-128"/>
              </a:rPr>
              <a:t>REAL </a:t>
            </a:r>
            <a:r>
              <a:rPr lang="en-US" dirty="0" smtClean="0">
                <a:solidFill>
                  <a:srgbClr val="FFFF00"/>
                </a:solidFill>
                <a:ea typeface="ＭＳ Ｐゴシック" pitchFamily="4" charset="-128"/>
                <a:cs typeface="ＭＳ Ｐゴシック" pitchFamily="4" charset="-128"/>
              </a:rPr>
              <a:t>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Multiverse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876800"/>
          </a:xfrm>
        </p:spPr>
        <p:txBody>
          <a:bodyPr/>
          <a:lstStyle/>
          <a:p>
            <a:r>
              <a:rPr lang="en-US" dirty="0" smtClean="0"/>
              <a:t>Other possible scenarios?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There is only one mathematically possible universe?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The universe needs to be observed to exist?</a:t>
            </a:r>
          </a:p>
          <a:p>
            <a:pPr lvl="1">
              <a:spcBef>
                <a:spcPts val="1224"/>
              </a:spcBef>
            </a:pPr>
            <a:r>
              <a:rPr lang="en-US" dirty="0" smtClean="0">
                <a:solidFill>
                  <a:srgbClr val="66FF66"/>
                </a:solidFill>
              </a:rPr>
              <a:t>Every mathematically possible universe exists?</a:t>
            </a:r>
          </a:p>
          <a:p>
            <a:pPr lvl="1">
              <a:spcBef>
                <a:spcPts val="1224"/>
              </a:spcBef>
            </a:pPr>
            <a:r>
              <a:rPr lang="en-US" dirty="0" smtClean="0">
                <a:solidFill>
                  <a:srgbClr val="FFFF00"/>
                </a:solidFill>
              </a:rPr>
              <a:t>There “just are” many universes</a:t>
            </a:r>
          </a:p>
          <a:p>
            <a:pPr lvl="2"/>
            <a:r>
              <a:rPr lang="en-US" dirty="0" smtClean="0"/>
              <a:t>equals </a:t>
            </a:r>
            <a:r>
              <a:rPr lang="en-US" dirty="0" smtClean="0">
                <a:solidFill>
                  <a:schemeClr val="accent6"/>
                </a:solidFill>
              </a:rPr>
              <a:t>giving up on science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Tegmark_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209925"/>
            <a:ext cx="2461532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715000" cy="4525963"/>
          </a:xfrm>
        </p:spPr>
        <p:txBody>
          <a:bodyPr/>
          <a:lstStyle/>
          <a:p>
            <a:r>
              <a:rPr lang="en-US" dirty="0" smtClean="0"/>
              <a:t>A personal designer (God)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Contingency </a:t>
            </a:r>
            <a:r>
              <a:rPr lang="en-US" dirty="0" smtClean="0">
                <a:solidFill>
                  <a:schemeClr val="accent2"/>
                </a:solidFill>
              </a:rPr>
              <a:t>(science)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  <a:sym typeface="Wingdings"/>
              </a:rPr>
              <a:t>		</a:t>
            </a:r>
            <a:r>
              <a:rPr lang="en-US" dirty="0" err="1" smtClean="0">
                <a:solidFill>
                  <a:srgbClr val="66FF66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66FF66"/>
                </a:solidFill>
                <a:sym typeface="Wingdings"/>
              </a:rPr>
              <a:t> First Cause</a:t>
            </a:r>
          </a:p>
          <a:p>
            <a:r>
              <a:rPr lang="en-US" dirty="0" smtClean="0">
                <a:solidFill>
                  <a:srgbClr val="FFFF00"/>
                </a:solidFill>
                <a:sym typeface="Wingdings"/>
              </a:rPr>
              <a:t>Life-friendly universe 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(science)</a:t>
            </a:r>
          </a:p>
          <a:p>
            <a:pPr>
              <a:buNone/>
            </a:pPr>
            <a:r>
              <a:rPr lang="en-US" dirty="0" smtClean="0">
                <a:solidFill>
                  <a:srgbClr val="66FF66"/>
                </a:solidFill>
                <a:sym typeface="Wingdings"/>
              </a:rPr>
              <a:t>		</a:t>
            </a:r>
            <a:r>
              <a:rPr lang="en-US" dirty="0" err="1" smtClean="0">
                <a:solidFill>
                  <a:srgbClr val="66FF66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66FF66"/>
                </a:solidFill>
                <a:sym typeface="Wingdings"/>
              </a:rPr>
              <a:t> First Designer</a:t>
            </a:r>
            <a:endParaRPr lang="en-US" dirty="0">
              <a:solidFill>
                <a:srgbClr val="66FF66"/>
              </a:solidFill>
            </a:endParaRPr>
          </a:p>
        </p:txBody>
      </p:sp>
      <p:pic>
        <p:nvPicPr>
          <p:cNvPr id="4" name="Picture 5" descr="AncientOfDays_Blake.jpg"/>
          <p:cNvPicPr>
            <a:picLocks noChangeAspect="1"/>
          </p:cNvPicPr>
          <p:nvPr/>
        </p:nvPicPr>
        <p:blipFill>
          <a:blip r:embed="rId2"/>
          <a:srcRect l="830"/>
          <a:stretch>
            <a:fillRect/>
          </a:stretch>
        </p:blipFill>
        <p:spPr bwMode="auto">
          <a:xfrm>
            <a:off x="228600" y="1600200"/>
            <a:ext cx="286607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371600"/>
            <a:ext cx="4876800" cy="5257800"/>
          </a:xfrm>
        </p:spPr>
        <p:txBody>
          <a:bodyPr/>
          <a:lstStyle/>
          <a:p>
            <a:r>
              <a:rPr lang="en-US" sz="2800" dirty="0" smtClean="0"/>
              <a:t>Task of intelligent person:</a:t>
            </a:r>
          </a:p>
          <a:p>
            <a:pPr lvl="1"/>
            <a:r>
              <a:rPr lang="en-US" sz="2400" dirty="0" smtClean="0">
                <a:solidFill>
                  <a:srgbClr val="66FF66"/>
                </a:solidFill>
              </a:rPr>
              <a:t>explain the explainable</a:t>
            </a:r>
          </a:p>
          <a:p>
            <a:pPr lvl="1"/>
            <a:r>
              <a:rPr lang="en-US" sz="2400" dirty="0" err="1" smtClean="0">
                <a:solidFill>
                  <a:srgbClr val="FFFF00"/>
                </a:solidFill>
              </a:rPr>
              <a:t>recognise</a:t>
            </a:r>
            <a:r>
              <a:rPr lang="en-US" sz="2400" dirty="0" smtClean="0">
                <a:solidFill>
                  <a:srgbClr val="FFFF00"/>
                </a:solidFill>
              </a:rPr>
              <a:t> the mystery of the unexplainable</a:t>
            </a:r>
          </a:p>
          <a:p>
            <a:pPr lvl="1"/>
            <a:r>
              <a:rPr lang="en-US" sz="2400" dirty="0" smtClean="0">
                <a:solidFill>
                  <a:schemeClr val="accent6"/>
                </a:solidFill>
              </a:rPr>
              <a:t>not to mix these up!</a:t>
            </a:r>
          </a:p>
          <a:p>
            <a:pPr>
              <a:spcBef>
                <a:spcPts val="2568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The universe is explainable</a:t>
            </a:r>
          </a:p>
          <a:p>
            <a:pPr lvl="1">
              <a:spcBef>
                <a:spcPts val="568"/>
              </a:spcBef>
            </a:pPr>
            <a:r>
              <a:rPr lang="en-US" sz="2400" dirty="0" smtClean="0">
                <a:solidFill>
                  <a:srgbClr val="69FFFF"/>
                </a:solidFill>
              </a:rPr>
              <a:t>equals science</a:t>
            </a:r>
          </a:p>
          <a:p>
            <a:pPr>
              <a:spcBef>
                <a:spcPts val="2568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The Mystery—the Ultimate Explanation—is something else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 descr="ChristDesig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3999"/>
            <a:ext cx="3810000" cy="4928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Just doing cosmology means the </a:t>
            </a:r>
            <a:r>
              <a:rPr lang="en-US" dirty="0" smtClean="0">
                <a:solidFill>
                  <a:srgbClr val="FFFF00"/>
                </a:solidFill>
              </a:rPr>
              <a:t>universe </a:t>
            </a:r>
            <a:r>
              <a:rPr lang="en-US" dirty="0" smtClean="0"/>
              <a:t>needs explaining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So the universe is NOT the ultimate cause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It must be </a:t>
            </a:r>
            <a:r>
              <a:rPr lang="en-US" dirty="0" smtClean="0">
                <a:solidFill>
                  <a:srgbClr val="66FF66"/>
                </a:solidFill>
              </a:rPr>
              <a:t>God </a:t>
            </a:r>
            <a:r>
              <a:rPr lang="en-US" dirty="0" smtClean="0">
                <a:solidFill>
                  <a:srgbClr val="FFFF00"/>
                </a:solidFill>
              </a:rPr>
              <a:t>or the </a:t>
            </a:r>
            <a:r>
              <a:rPr lang="en-US" dirty="0" err="1" smtClean="0">
                <a:solidFill>
                  <a:srgbClr val="66FF66"/>
                </a:solidFill>
              </a:rPr>
              <a:t>law(s</a:t>
            </a:r>
            <a:r>
              <a:rPr lang="en-US" dirty="0" smtClean="0">
                <a:solidFill>
                  <a:srgbClr val="66FF66"/>
                </a:solidFill>
              </a:rPr>
              <a:t>) of science</a:t>
            </a:r>
          </a:p>
          <a:p>
            <a:pPr lvl="1"/>
            <a:r>
              <a:rPr lang="en-US" dirty="0" smtClean="0"/>
              <a:t>Or are they the same thing?</a:t>
            </a:r>
          </a:p>
          <a:p>
            <a:endParaRPr lang="en-US" dirty="0" smtClean="0"/>
          </a:p>
        </p:txBody>
      </p:sp>
      <p:pic>
        <p:nvPicPr>
          <p:cNvPr id="5" name="Picture 4" descr="CrabNebula_NotCopy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1"/>
            <a:ext cx="2819400" cy="2819399"/>
          </a:xfrm>
          <a:prstGeom prst="rect">
            <a:avLst/>
          </a:prstGeom>
        </p:spPr>
      </p:pic>
      <p:pic>
        <p:nvPicPr>
          <p:cNvPr id="6" name="Picture 5" descr="VLA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35463"/>
            <a:ext cx="3581400" cy="2411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68580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One important question remains:</a:t>
            </a:r>
          </a:p>
          <a:p>
            <a:pPr lvl="1"/>
            <a:r>
              <a:rPr lang="en-US" dirty="0" smtClean="0"/>
              <a:t>Is the </a:t>
            </a:r>
            <a:r>
              <a:rPr lang="en-US" dirty="0" smtClean="0">
                <a:solidFill>
                  <a:srgbClr val="00FF00"/>
                </a:solidFill>
              </a:rPr>
              <a:t>First Cause </a:t>
            </a:r>
            <a:r>
              <a:rPr lang="en-US" dirty="0" smtClean="0"/>
              <a:t>really </a:t>
            </a:r>
            <a:r>
              <a:rPr lang="en-US" dirty="0" smtClean="0">
                <a:solidFill>
                  <a:schemeClr val="accent6"/>
                </a:solidFill>
              </a:rPr>
              <a:t>God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Personal </a:t>
            </a:r>
            <a:r>
              <a:rPr lang="en-US" dirty="0" smtClean="0"/>
              <a:t>God? – </a:t>
            </a:r>
            <a:r>
              <a:rPr lang="en-US" dirty="0" smtClean="0">
                <a:solidFill>
                  <a:srgbClr val="FFFF00"/>
                </a:solidFill>
              </a:rPr>
              <a:t>knowing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loving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CreationOfAdam_Sist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66" y="3581400"/>
            <a:ext cx="6373834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A Designer God?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038" y="1371600"/>
            <a:ext cx="5719762" cy="54864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>
                <a:solidFill>
                  <a:srgbClr val="66FFFF"/>
                </a:solidFill>
              </a:rPr>
              <a:t>William Paley (1743-1805)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Suppose you find a stone on a heath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66FF66"/>
                </a:solidFill>
              </a:rPr>
              <a:t>Maybe it has always been there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Suppose you find a watch on a heath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66FF66"/>
                </a:solidFill>
              </a:rPr>
              <a:t>It is so complex, it must have been designed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Suppose you find living things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66FF66"/>
                </a:solidFill>
              </a:rPr>
              <a:t>Much more complex than a watch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66FF66"/>
                </a:solidFill>
              </a:rPr>
              <a:t>They must have been designed … by God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A God of the Gaps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And Darwin filled the gap (?)</a:t>
            </a:r>
          </a:p>
          <a:p>
            <a:pPr lvl="2">
              <a:buFont typeface="Arial" charset="0"/>
              <a:buChar char="•"/>
              <a:defRPr/>
            </a:pPr>
            <a:endParaRPr lang="en-US" dirty="0">
              <a:solidFill>
                <a:srgbClr val="CCFFCC"/>
              </a:solidFill>
            </a:endParaRPr>
          </a:p>
        </p:txBody>
      </p:sp>
      <p:pic>
        <p:nvPicPr>
          <p:cNvPr id="4" name="Picture 3" descr="PaleyWilliam.jpg"/>
          <p:cNvPicPr>
            <a:picLocks noChangeAspect="1"/>
          </p:cNvPicPr>
          <p:nvPr/>
        </p:nvPicPr>
        <p:blipFill>
          <a:blip r:embed="rId2"/>
          <a:srcRect l="6512" t="5417" r="8818"/>
          <a:stretch>
            <a:fillRect/>
          </a:stretch>
        </p:blipFill>
        <p:spPr bwMode="auto">
          <a:xfrm>
            <a:off x="354013" y="1320800"/>
            <a:ext cx="23939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atc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13" y="2957513"/>
            <a:ext cx="239395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eopa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0" y="5029200"/>
            <a:ext cx="268113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Miller and Urey (1952)</a:t>
            </a:r>
          </a:p>
        </p:txBody>
      </p:sp>
      <p:sp>
        <p:nvSpPr>
          <p:cNvPr id="4" name="Cloud 3"/>
          <p:cNvSpPr/>
          <p:nvPr/>
        </p:nvSpPr>
        <p:spPr>
          <a:xfrm>
            <a:off x="914400" y="2667000"/>
            <a:ext cx="1295400" cy="1219200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</a:t>
            </a:r>
            <a:r>
              <a:rPr lang="en-US" sz="2800" baseline="-25000" dirty="0" smtClean="0"/>
              <a:t>4</a:t>
            </a:r>
            <a:endParaRPr lang="en-US" sz="2800" baseline="-25000" dirty="0"/>
          </a:p>
        </p:txBody>
      </p:sp>
      <p:sp>
        <p:nvSpPr>
          <p:cNvPr id="6" name="Plus 5"/>
          <p:cNvSpPr/>
          <p:nvPr/>
        </p:nvSpPr>
        <p:spPr>
          <a:xfrm>
            <a:off x="2286000" y="2895600"/>
            <a:ext cx="609600" cy="685800"/>
          </a:xfrm>
          <a:prstGeom prst="mathPlus">
            <a:avLst>
              <a:gd name="adj1" fmla="val 20289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>
            <a:off x="7162800" y="2819400"/>
            <a:ext cx="914400" cy="914400"/>
          </a:xfrm>
          <a:prstGeom prst="lightningBol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2971800" y="2667000"/>
            <a:ext cx="1295400" cy="1219200"/>
          </a:xfrm>
          <a:prstGeom prst="cloud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NH</a:t>
            </a:r>
            <a:r>
              <a:rPr lang="en-US" sz="2800" baseline="-25000" dirty="0" smtClean="0"/>
              <a:t>3</a:t>
            </a:r>
            <a:endParaRPr lang="en-US" sz="2800" baseline="-25000" dirty="0"/>
          </a:p>
        </p:txBody>
      </p:sp>
      <p:sp>
        <p:nvSpPr>
          <p:cNvPr id="11" name="Plus 10"/>
          <p:cNvSpPr/>
          <p:nvPr/>
        </p:nvSpPr>
        <p:spPr>
          <a:xfrm>
            <a:off x="4343400" y="2895600"/>
            <a:ext cx="609600" cy="685800"/>
          </a:xfrm>
          <a:prstGeom prst="mathPlus">
            <a:avLst>
              <a:gd name="adj1" fmla="val 20289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105400" y="2667000"/>
            <a:ext cx="1295400" cy="12192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13" name="Plus 12"/>
          <p:cNvSpPr/>
          <p:nvPr/>
        </p:nvSpPr>
        <p:spPr>
          <a:xfrm>
            <a:off x="6477000" y="2895600"/>
            <a:ext cx="609600" cy="685800"/>
          </a:xfrm>
          <a:prstGeom prst="mathPlus">
            <a:avLst>
              <a:gd name="adj1" fmla="val 20289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33600" y="4343400"/>
            <a:ext cx="838200" cy="685800"/>
          </a:xfrm>
          <a:prstGeom prst="rightArrow">
            <a:avLst>
              <a:gd name="adj1" fmla="val 22486"/>
              <a:gd name="adj2" fmla="val 50000"/>
            </a:avLst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276600" y="4191000"/>
            <a:ext cx="2590800" cy="1066800"/>
          </a:xfrm>
          <a:prstGeom prst="roundRect">
            <a:avLst/>
          </a:prstGeom>
          <a:solidFill>
            <a:srgbClr val="FF3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Amino Acids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 of Life</a:t>
            </a:r>
            <a:endParaRPr lang="en-US" dirty="0"/>
          </a:p>
        </p:txBody>
      </p:sp>
      <p:pic>
        <p:nvPicPr>
          <p:cNvPr id="4" name="Picture 3" descr="HydrothermalVent_no(c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68072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Evolution by natural selection </a:t>
            </a:r>
            <a:r>
              <a:rPr lang="en-US" dirty="0" smtClean="0">
                <a:solidFill>
                  <a:schemeClr val="accent2"/>
                </a:solidFill>
              </a:rPr>
              <a:t>(Darwin)</a:t>
            </a:r>
          </a:p>
          <a:p>
            <a:r>
              <a:rPr lang="en-US" dirty="0" smtClean="0"/>
              <a:t>+ Genetics </a:t>
            </a:r>
            <a:r>
              <a:rPr lang="en-US" dirty="0" smtClean="0">
                <a:solidFill>
                  <a:srgbClr val="69FFFF"/>
                </a:solidFill>
              </a:rPr>
              <a:t>(Mendel)</a:t>
            </a:r>
          </a:p>
          <a:p>
            <a:r>
              <a:rPr lang="en-US" dirty="0" smtClean="0"/>
              <a:t>+ Biochemical basis </a:t>
            </a:r>
            <a:r>
              <a:rPr lang="en-US" dirty="0" smtClean="0">
                <a:solidFill>
                  <a:srgbClr val="69FFFF"/>
                </a:solidFill>
              </a:rPr>
              <a:t>(Crick and Watson etc.)</a:t>
            </a:r>
            <a:endParaRPr lang="en-US" dirty="0">
              <a:solidFill>
                <a:srgbClr val="69FFFF"/>
              </a:solidFill>
            </a:endParaRPr>
          </a:p>
        </p:txBody>
      </p:sp>
      <p:pic>
        <p:nvPicPr>
          <p:cNvPr id="4" name="Picture 3" descr="D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3581400"/>
            <a:ext cx="5232400" cy="2677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structure &amp; reproduction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2438400"/>
            <a:ext cx="69342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1104900" y="2705100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0" y="2971800"/>
            <a:ext cx="60960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943100" y="27043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05000" y="2971006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781300" y="2705100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971800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3619500" y="27043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81400" y="2971006"/>
            <a:ext cx="609600" cy="5847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FF"/>
                </a:solidFill>
              </a:rPr>
              <a:t>T</a:t>
            </a:r>
            <a:endParaRPr lang="en-US" sz="3200" b="1" dirty="0">
              <a:solidFill>
                <a:srgbClr val="FF33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4457700" y="2705100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19600" y="2971800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5295900" y="27043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2971006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134100" y="2705100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2971800"/>
            <a:ext cx="60960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6972300" y="27043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34200" y="2971006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81400" y="3987224"/>
            <a:ext cx="60960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3200" y="3987224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05000" y="3987224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3986430"/>
            <a:ext cx="609600" cy="5847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/>
                </a:solidFill>
              </a:rPr>
              <a:t>T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3987224"/>
            <a:ext cx="609600" cy="5847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C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7800" y="3986430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990600" y="5103812"/>
            <a:ext cx="69342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104900" y="48379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1943100" y="4837112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2781300" y="48379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3619500" y="4837112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457700" y="48379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295900" y="4837112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6134100" y="4837906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6972300" y="4837112"/>
            <a:ext cx="533400" cy="1588"/>
          </a:xfrm>
          <a:prstGeom prst="line">
            <a:avLst/>
          </a:prstGeom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6000" y="3987224"/>
            <a:ext cx="609600" cy="58477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FF"/>
                </a:solidFill>
              </a:rPr>
              <a:t>T</a:t>
            </a:r>
            <a:endParaRPr lang="en-US" sz="3200" b="1" dirty="0">
              <a:solidFill>
                <a:srgbClr val="FF33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19600" y="3987224"/>
            <a:ext cx="609600" cy="58477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FF66"/>
                </a:solidFill>
              </a:rPr>
              <a:t>G</a:t>
            </a:r>
            <a:endParaRPr lang="en-US" sz="3200" b="1" dirty="0">
              <a:solidFill>
                <a:srgbClr val="66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785</Words>
  <Application>Microsoft Office PowerPoint</Application>
  <PresentationFormat>On-screen Show (4:3)</PresentationFormat>
  <Paragraphs>195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Modern Science and Christian Religion</vt:lpstr>
      <vt:lpstr>Revision</vt:lpstr>
      <vt:lpstr>Revision</vt:lpstr>
      <vt:lpstr>Revision</vt:lpstr>
      <vt:lpstr>A Designer God?</vt:lpstr>
      <vt:lpstr>The Origin of Life</vt:lpstr>
      <vt:lpstr>The Origin of Life</vt:lpstr>
      <vt:lpstr>Neo Darwinism</vt:lpstr>
      <vt:lpstr>DNA structure &amp; reproduction</vt:lpstr>
      <vt:lpstr>PowerPoint Presentation</vt:lpstr>
      <vt:lpstr>Comments on Darwinism</vt:lpstr>
      <vt:lpstr>Scientific Status of Evolution</vt:lpstr>
      <vt:lpstr>Scientific Status of Evolution</vt:lpstr>
      <vt:lpstr>Theological Status of Evolution</vt:lpstr>
      <vt:lpstr>Theological Status of Evolution</vt:lpstr>
      <vt:lpstr>Theological Status of Evolution</vt:lpstr>
      <vt:lpstr>St Augustine on Genesis</vt:lpstr>
      <vt:lpstr>Is there a Personal Designer God?</vt:lpstr>
      <vt:lpstr>“Anthropic Coincidences”</vt:lpstr>
      <vt:lpstr>“Anthropic Coincidences”</vt:lpstr>
      <vt:lpstr>Dark Energy of the universe is right to one part in: </vt:lpstr>
      <vt:lpstr>PowerPoint Presentation</vt:lpstr>
      <vt:lpstr>Designer God or Multiverse?</vt:lpstr>
      <vt:lpstr>Multiverse Theory</vt:lpstr>
      <vt:lpstr>Multiverse Theory</vt:lpstr>
      <vt:lpstr>Multiverse Theory</vt:lpstr>
      <vt:lpstr>Conclusion</vt:lpstr>
      <vt:lpstr>Conclusion</vt:lpstr>
    </vt:vector>
  </TitlesOfParts>
  <Company>St Philomena's Catholic High School for Girls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 User</dc:creator>
  <cp:lastModifiedBy>Keith Walker</cp:lastModifiedBy>
  <cp:revision>116</cp:revision>
  <dcterms:created xsi:type="dcterms:W3CDTF">2019-12-17T09:03:17Z</dcterms:created>
  <dcterms:modified xsi:type="dcterms:W3CDTF">2019-12-17T13:18:39Z</dcterms:modified>
</cp:coreProperties>
</file>