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8" r:id="rId2"/>
    <p:sldId id="314" r:id="rId3"/>
    <p:sldId id="333" r:id="rId4"/>
    <p:sldId id="334" r:id="rId5"/>
    <p:sldId id="335" r:id="rId6"/>
    <p:sldId id="336" r:id="rId7"/>
    <p:sldId id="274" r:id="rId8"/>
    <p:sldId id="275" r:id="rId9"/>
    <p:sldId id="276" r:id="rId10"/>
    <p:sldId id="338" r:id="rId11"/>
    <p:sldId id="266" r:id="rId12"/>
    <p:sldId id="317" r:id="rId13"/>
    <p:sldId id="268" r:id="rId14"/>
    <p:sldId id="277" r:id="rId15"/>
    <p:sldId id="278" r:id="rId16"/>
    <p:sldId id="279" r:id="rId17"/>
    <p:sldId id="318" r:id="rId18"/>
    <p:sldId id="339" r:id="rId19"/>
    <p:sldId id="270" r:id="rId20"/>
    <p:sldId id="271" r:id="rId21"/>
    <p:sldId id="272" r:id="rId22"/>
    <p:sldId id="340" r:id="rId23"/>
    <p:sldId id="343" r:id="rId24"/>
    <p:sldId id="342" r:id="rId25"/>
    <p:sldId id="344" r:id="rId26"/>
    <p:sldId id="345" r:id="rId27"/>
    <p:sldId id="346" r:id="rId28"/>
    <p:sldId id="347" r:id="rId29"/>
    <p:sldId id="349" r:id="rId3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4" charset="0"/>
        <a:ea typeface="ＭＳ Ｐゴシック" pitchFamily="4" charset="-128"/>
        <a:cs typeface="ＭＳ Ｐゴシック" pitchFamily="4" charset="-128"/>
      </a:defRPr>
    </a:lvl1pPr>
    <a:lvl2pPr marL="457200" algn="l" rtl="0" fontAlgn="base">
      <a:spcBef>
        <a:spcPct val="0"/>
      </a:spcBef>
      <a:spcAft>
        <a:spcPct val="0"/>
      </a:spcAft>
      <a:defRPr kern="1200">
        <a:solidFill>
          <a:schemeClr val="tx1"/>
        </a:solidFill>
        <a:latin typeface="Arial" pitchFamily="4" charset="0"/>
        <a:ea typeface="ＭＳ Ｐゴシック" pitchFamily="4" charset="-128"/>
        <a:cs typeface="ＭＳ Ｐゴシック" pitchFamily="4" charset="-128"/>
      </a:defRPr>
    </a:lvl2pPr>
    <a:lvl3pPr marL="914400" algn="l" rtl="0" fontAlgn="base">
      <a:spcBef>
        <a:spcPct val="0"/>
      </a:spcBef>
      <a:spcAft>
        <a:spcPct val="0"/>
      </a:spcAft>
      <a:defRPr kern="1200">
        <a:solidFill>
          <a:schemeClr val="tx1"/>
        </a:solidFill>
        <a:latin typeface="Arial" pitchFamily="4" charset="0"/>
        <a:ea typeface="ＭＳ Ｐゴシック" pitchFamily="4" charset="-128"/>
        <a:cs typeface="ＭＳ Ｐゴシック" pitchFamily="4" charset="-128"/>
      </a:defRPr>
    </a:lvl3pPr>
    <a:lvl4pPr marL="1371600" algn="l" rtl="0" fontAlgn="base">
      <a:spcBef>
        <a:spcPct val="0"/>
      </a:spcBef>
      <a:spcAft>
        <a:spcPct val="0"/>
      </a:spcAft>
      <a:defRPr kern="1200">
        <a:solidFill>
          <a:schemeClr val="tx1"/>
        </a:solidFill>
        <a:latin typeface="Arial" pitchFamily="4" charset="0"/>
        <a:ea typeface="ＭＳ Ｐゴシック" pitchFamily="4" charset="-128"/>
        <a:cs typeface="ＭＳ Ｐゴシック" pitchFamily="4" charset="-128"/>
      </a:defRPr>
    </a:lvl4pPr>
    <a:lvl5pPr marL="1828800" algn="l" rtl="0" fontAlgn="base">
      <a:spcBef>
        <a:spcPct val="0"/>
      </a:spcBef>
      <a:spcAft>
        <a:spcPct val="0"/>
      </a:spcAft>
      <a:defRPr kern="1200">
        <a:solidFill>
          <a:schemeClr val="tx1"/>
        </a:solidFill>
        <a:latin typeface="Arial" pitchFamily="4" charset="0"/>
        <a:ea typeface="ＭＳ Ｐゴシック" pitchFamily="4" charset="-128"/>
        <a:cs typeface="ＭＳ Ｐゴシック" pitchFamily="4" charset="-128"/>
      </a:defRPr>
    </a:lvl5pPr>
    <a:lvl6pPr marL="2286000" algn="l" defTabSz="457200" rtl="0" eaLnBrk="1" latinLnBrk="0" hangingPunct="1">
      <a:defRPr kern="1200">
        <a:solidFill>
          <a:schemeClr val="tx1"/>
        </a:solidFill>
        <a:latin typeface="Arial" pitchFamily="4" charset="0"/>
        <a:ea typeface="ＭＳ Ｐゴシック" pitchFamily="4" charset="-128"/>
        <a:cs typeface="ＭＳ Ｐゴシック" pitchFamily="4" charset="-128"/>
      </a:defRPr>
    </a:lvl6pPr>
    <a:lvl7pPr marL="2743200" algn="l" defTabSz="457200" rtl="0" eaLnBrk="1" latinLnBrk="0" hangingPunct="1">
      <a:defRPr kern="1200">
        <a:solidFill>
          <a:schemeClr val="tx1"/>
        </a:solidFill>
        <a:latin typeface="Arial" pitchFamily="4" charset="0"/>
        <a:ea typeface="ＭＳ Ｐゴシック" pitchFamily="4" charset="-128"/>
        <a:cs typeface="ＭＳ Ｐゴシック" pitchFamily="4" charset="-128"/>
      </a:defRPr>
    </a:lvl7pPr>
    <a:lvl8pPr marL="3200400" algn="l" defTabSz="457200" rtl="0" eaLnBrk="1" latinLnBrk="0" hangingPunct="1">
      <a:defRPr kern="1200">
        <a:solidFill>
          <a:schemeClr val="tx1"/>
        </a:solidFill>
        <a:latin typeface="Arial" pitchFamily="4" charset="0"/>
        <a:ea typeface="ＭＳ Ｐゴシック" pitchFamily="4" charset="-128"/>
        <a:cs typeface="ＭＳ Ｐゴシック" pitchFamily="4" charset="-128"/>
      </a:defRPr>
    </a:lvl8pPr>
    <a:lvl9pPr marL="3657600" algn="l" defTabSz="457200" rtl="0" eaLnBrk="1" latinLnBrk="0" hangingPunct="1">
      <a:defRPr kern="1200">
        <a:solidFill>
          <a:schemeClr val="tx1"/>
        </a:solidFill>
        <a:latin typeface="Arial" pitchFamily="4" charset="0"/>
        <a:ea typeface="ＭＳ Ｐゴシック" pitchFamily="4" charset="-128"/>
        <a:cs typeface="ＭＳ Ｐゴシック" pitchFamily="4"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CCFF"/>
    <a:srgbClr val="66FF66"/>
    <a:srgbClr val="374168"/>
    <a:srgbClr val="000928"/>
    <a:srgbClr val="1D0051"/>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22" autoAdjust="0"/>
  </p:normalViewPr>
  <p:slideViewPr>
    <p:cSldViewPr>
      <p:cViewPr>
        <p:scale>
          <a:sx n="108" d="100"/>
          <a:sy n="108" d="100"/>
        </p:scale>
        <p:origin x="-1068"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BF360D-7708-DE4F-986D-54BCDF981B95}" type="datetimeFigureOut">
              <a:rPr lang="en-US" smtClean="0"/>
              <a:pPr/>
              <a:t>12/2/2019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01DC22E-4565-EA4E-9B8B-3149353CE297}" type="slidenum">
              <a:rPr lang="en-US" smtClean="0"/>
              <a:pPr/>
              <a:t>‹#›</a:t>
            </a:fld>
            <a:endParaRPr lang="en-US"/>
          </a:p>
        </p:txBody>
      </p:sp>
    </p:spTree>
    <p:extLst>
      <p:ext uri="{BB962C8B-B14F-4D97-AF65-F5344CB8AC3E}">
        <p14:creationId xmlns:p14="http://schemas.microsoft.com/office/powerpoint/2010/main" val="280503892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152CB05-D1E6-4C42-81D5-FB89A0778BAC}" type="datetime1">
              <a:rPr lang="en-GB"/>
              <a:pPr>
                <a:defRPr/>
              </a:pPr>
              <a:t>02/12/2019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4B12A50-53A7-5146-A415-87E3B6AA0BA9}" type="slidenum">
              <a:rPr lang="en-GB"/>
              <a:pPr>
                <a:defRPr/>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B6771089-7E2C-C547-B921-263E6CCC6537}" type="datetime1">
              <a:rPr lang="en-GB"/>
              <a:pPr>
                <a:defRPr/>
              </a:pPr>
              <a:t>02/12/2019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E10B31B-B1EC-FF47-BC6F-400E25AB0081}" type="slidenum">
              <a:rPr lang="en-GB"/>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DD580A65-6695-5C45-BF85-EC4D4ED3D7E1}" type="datetime1">
              <a:rPr lang="en-GB"/>
              <a:pPr>
                <a:defRPr/>
              </a:pPr>
              <a:t>02/12/2019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1095090-A4D5-474F-8C64-AAFDCF0A02D4}" type="slidenum">
              <a:rPr lang="en-GB"/>
              <a:pPr>
                <a:defRPr/>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92B10EF6-33DA-194B-BD65-614806EACE98}" type="datetime1">
              <a:rPr lang="en-GB"/>
              <a:pPr>
                <a:defRPr/>
              </a:pPr>
              <a:t>02/12/2019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21F864E-8296-E944-8E9E-D3C8935D5358}" type="slidenum">
              <a:rPr lang="en-GB"/>
              <a:pPr>
                <a:defRPr/>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927BB9C-4A51-1047-85C4-E5BF5116726F}" type="datetime1">
              <a:rPr lang="en-GB"/>
              <a:pPr>
                <a:defRPr/>
              </a:pPr>
              <a:t>02/12/2019</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8FE207A-F184-8D4A-9D2F-E38A73839466}" type="slidenum">
              <a:rPr lang="en-GB"/>
              <a:pPr>
                <a:defRPr/>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446AF661-70CF-6641-B68C-992F87C1105A}" type="datetime1">
              <a:rPr lang="en-GB"/>
              <a:pPr>
                <a:defRPr/>
              </a:pPr>
              <a:t>02/12/2019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6C5C9FA-FA48-7049-AC0F-27CE95775AB6}" type="slidenum">
              <a:rPr lang="en-GB"/>
              <a:pPr>
                <a:defRPr/>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EE950B76-9DBC-CF40-AAC4-28EC16BDE943}" type="datetime1">
              <a:rPr lang="en-GB"/>
              <a:pPr>
                <a:defRPr/>
              </a:pPr>
              <a:t>02/12/2019</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5511A7B8-5AE7-9B46-94B5-F138D59596C7}" type="slidenum">
              <a:rPr lang="en-GB"/>
              <a:pPr>
                <a:defRPr/>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7176DD38-CBFD-2A4B-BB49-879D9793E13A}" type="datetime1">
              <a:rPr lang="en-GB"/>
              <a:pPr>
                <a:defRPr/>
              </a:pPr>
              <a:t>02/12/2019</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04A6CD8A-D0E8-7447-838C-C18EAF06BE12}" type="slidenum">
              <a:rPr lang="en-GB"/>
              <a:pPr>
                <a:defRPr/>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3B4CB1-F511-A04A-96A4-327B557A6FE2}" type="datetime1">
              <a:rPr lang="en-GB"/>
              <a:pPr>
                <a:defRPr/>
              </a:pPr>
              <a:t>02/12/2019</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7C2B243F-213D-8046-B9BD-1865A8427790}" type="slidenum">
              <a:rPr lang="en-GB"/>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928650-EF04-0145-8E5F-85F0D9887E13}" type="datetime1">
              <a:rPr lang="en-GB"/>
              <a:pPr>
                <a:defRPr/>
              </a:pPr>
              <a:t>02/12/2019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C9F55AAE-08ED-EC47-B084-D8E78BF9F8A8}" type="slidenum">
              <a:rPr lang="en-GB"/>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20DA25C-AC10-484D-821F-1842E36D997B}" type="datetime1">
              <a:rPr lang="en-GB"/>
              <a:pPr>
                <a:defRPr/>
              </a:pPr>
              <a:t>02/12/2019</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006D18-8A76-394D-A221-4AACD978304E}" type="slidenum">
              <a:rPr lang="en-GB"/>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74168"/>
            </a:gs>
            <a:gs pos="100000">
              <a:srgbClr val="000928"/>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endParaRPr lang="en-GB" dirty="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ea typeface="+mn-ea"/>
                <a:cs typeface="+mn-cs"/>
              </a:defRPr>
            </a:lvl1pPr>
          </a:lstStyle>
          <a:p>
            <a:pPr>
              <a:defRPr/>
            </a:pPr>
            <a:fld id="{DB5DD27F-9929-C447-A960-34D9F25F753A}" type="datetime1">
              <a:rPr lang="en-GB"/>
              <a:pPr>
                <a:defRPr/>
              </a:pPr>
              <a:t>02/12/2019</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ea typeface="+mn-ea"/>
                <a:cs typeface="+mn-cs"/>
              </a:defRPr>
            </a:lvl1pPr>
          </a:lstStyle>
          <a:p>
            <a:pPr>
              <a:defRPr/>
            </a:pPr>
            <a:fld id="{62CAFFDA-618F-7E4B-AE0E-5A9C6CA2DBCE}" type="slidenum">
              <a:rPr lang="en-GB"/>
              <a:pPr>
                <a:defRPr/>
              </a:pPr>
              <a:t>‹#›</a:t>
            </a:fld>
            <a:endParaRPr lang="en-GB"/>
          </a:p>
        </p:txBody>
      </p:sp>
    </p:spTree>
  </p:cSld>
  <p:clrMap bg1="dk1" tx1="lt1" bg2="dk2" tx2="lt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rtl="0" eaLnBrk="0" fontAlgn="base" hangingPunct="0">
        <a:spcBef>
          <a:spcPct val="0"/>
        </a:spcBef>
        <a:spcAft>
          <a:spcPct val="0"/>
        </a:spcAft>
        <a:defRPr sz="4400" kern="1200">
          <a:solidFill>
            <a:schemeClr val="accent2"/>
          </a:solidFill>
          <a:latin typeface="+mj-lt"/>
          <a:ea typeface="ＭＳ Ｐゴシック" pitchFamily="-105" charset="-128"/>
          <a:cs typeface="ＭＳ Ｐゴシック" pitchFamily="-105" charset="-128"/>
        </a:defRPr>
      </a:lvl1pPr>
      <a:lvl2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2pPr>
      <a:lvl3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3pPr>
      <a:lvl4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4pPr>
      <a:lvl5pPr algn="ctr" rtl="0" eaLnBrk="0" fontAlgn="base" hangingPunct="0">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5pPr>
      <a:lvl6pPr marL="457200" algn="ctr"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6pPr>
      <a:lvl7pPr marL="914400" algn="ctr"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7pPr>
      <a:lvl8pPr marL="1371600" algn="ctr"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8pPr>
      <a:lvl9pPr marL="1828800" algn="ctr" rtl="0" fontAlgn="base">
        <a:spcBef>
          <a:spcPct val="0"/>
        </a:spcBef>
        <a:spcAft>
          <a:spcPct val="0"/>
        </a:spcAft>
        <a:defRPr sz="4400">
          <a:solidFill>
            <a:schemeClr val="tx1"/>
          </a:solidFill>
          <a:latin typeface="Calibri" pitchFamily="-105" charset="0"/>
          <a:ea typeface="ＭＳ Ｐゴシック" pitchFamily="-105" charset="-128"/>
          <a:cs typeface="ＭＳ Ｐゴシック" pitchFamily="-105" charset="-128"/>
        </a:defRPr>
      </a:lvl9pPr>
    </p:titleStyle>
    <p:bodyStyle>
      <a:lvl1pPr marL="342900" indent="-342900" algn="l" rtl="0" eaLnBrk="0" fontAlgn="base" hangingPunct="0">
        <a:spcBef>
          <a:spcPct val="20000"/>
        </a:spcBef>
        <a:spcAft>
          <a:spcPct val="0"/>
        </a:spcAft>
        <a:buFont typeface="Arial" pitchFamily="4" charset="0"/>
        <a:buChar char="•"/>
        <a:defRPr sz="3200" kern="1200">
          <a:solidFill>
            <a:schemeClr val="tx1"/>
          </a:solidFill>
          <a:latin typeface="+mn-lt"/>
          <a:ea typeface="ＭＳ Ｐゴシック" pitchFamily="-105" charset="-128"/>
          <a:cs typeface="ＭＳ Ｐゴシック" pitchFamily="-105" charset="-128"/>
        </a:defRPr>
      </a:lvl1pPr>
      <a:lvl2pPr marL="742950" indent="-285750" algn="l" rtl="0" eaLnBrk="0" fontAlgn="base" hangingPunct="0">
        <a:spcBef>
          <a:spcPct val="20000"/>
        </a:spcBef>
        <a:spcAft>
          <a:spcPct val="0"/>
        </a:spcAft>
        <a:buFont typeface="Arial" pitchFamily="4" charset="0"/>
        <a:buChar char="–"/>
        <a:defRPr sz="2800" kern="1200">
          <a:solidFill>
            <a:schemeClr val="tx1"/>
          </a:solidFill>
          <a:latin typeface="+mn-lt"/>
          <a:ea typeface="ＭＳ Ｐゴシック" pitchFamily="-105" charset="-128"/>
          <a:cs typeface="+mn-cs"/>
        </a:defRPr>
      </a:lvl2pPr>
      <a:lvl3pPr marL="1143000" indent="-228600" algn="l" rtl="0" eaLnBrk="0" fontAlgn="base" hangingPunct="0">
        <a:spcBef>
          <a:spcPct val="20000"/>
        </a:spcBef>
        <a:spcAft>
          <a:spcPct val="0"/>
        </a:spcAft>
        <a:buFont typeface="Arial" pitchFamily="4" charset="0"/>
        <a:buChar char="•"/>
        <a:defRPr sz="2400" kern="1200">
          <a:solidFill>
            <a:schemeClr val="tx1"/>
          </a:solidFill>
          <a:latin typeface="+mn-lt"/>
          <a:ea typeface="ＭＳ Ｐゴシック" pitchFamily="-105" charset="-128"/>
          <a:cs typeface="+mn-cs"/>
        </a:defRPr>
      </a:lvl3pPr>
      <a:lvl4pPr marL="1600200" indent="-228600" algn="l" rtl="0" eaLnBrk="0" fontAlgn="base" hangingPunct="0">
        <a:spcBef>
          <a:spcPct val="20000"/>
        </a:spcBef>
        <a:spcAft>
          <a:spcPct val="0"/>
        </a:spcAft>
        <a:buFont typeface="Arial" pitchFamily="4" charset="0"/>
        <a:buChar char="–"/>
        <a:defRPr sz="2000" kern="1200">
          <a:solidFill>
            <a:schemeClr val="tx1"/>
          </a:solidFill>
          <a:latin typeface="+mn-lt"/>
          <a:ea typeface="ＭＳ Ｐゴシック" pitchFamily="-105" charset="-128"/>
          <a:cs typeface="+mn-cs"/>
        </a:defRPr>
      </a:lvl4pPr>
      <a:lvl5pPr marL="2057400" indent="-228600" algn="l" rtl="0" eaLnBrk="0" fontAlgn="base" hangingPunct="0">
        <a:spcBef>
          <a:spcPct val="20000"/>
        </a:spcBef>
        <a:spcAft>
          <a:spcPct val="0"/>
        </a:spcAft>
        <a:buFont typeface="Arial" pitchFamily="4" charset="0"/>
        <a:buChar char="»"/>
        <a:defRPr sz="2000" kern="1200">
          <a:solidFill>
            <a:schemeClr val="tx1"/>
          </a:solidFill>
          <a:latin typeface="+mn-lt"/>
          <a:ea typeface="ＭＳ Ｐゴシック" pitchFamily="-10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NGC1300_Not(c).jpg"/>
          <p:cNvPicPr>
            <a:picLocks noChangeAspect="1"/>
          </p:cNvPicPr>
          <p:nvPr/>
        </p:nvPicPr>
        <p:blipFill>
          <a:blip r:embed="rId2"/>
          <a:srcRect l="9981" r="10637"/>
          <a:stretch>
            <a:fillRect/>
          </a:stretch>
        </p:blipFill>
        <p:spPr>
          <a:xfrm>
            <a:off x="-20908" y="119075"/>
            <a:ext cx="9164908" cy="6586525"/>
          </a:xfrm>
          <a:prstGeom prst="rect">
            <a:avLst/>
          </a:prstGeom>
        </p:spPr>
      </p:pic>
      <p:sp>
        <p:nvSpPr>
          <p:cNvPr id="14" name="Title 13"/>
          <p:cNvSpPr>
            <a:spLocks noGrp="1"/>
          </p:cNvSpPr>
          <p:nvPr>
            <p:ph type="ctrTitle"/>
          </p:nvPr>
        </p:nvSpPr>
        <p:spPr>
          <a:xfrm>
            <a:off x="685800" y="228600"/>
            <a:ext cx="7772400" cy="2285999"/>
          </a:xfrm>
        </p:spPr>
        <p:txBody>
          <a:bodyPr/>
          <a:lstStyle/>
          <a:p>
            <a:r>
              <a:rPr lang="en-US" sz="6600" dirty="0" smtClean="0">
                <a:solidFill>
                  <a:srgbClr val="FFFF00"/>
                </a:solidFill>
              </a:rPr>
              <a:t>Modern Science</a:t>
            </a:r>
            <a:br>
              <a:rPr lang="en-US" sz="6600" dirty="0" smtClean="0">
                <a:solidFill>
                  <a:srgbClr val="FFFF00"/>
                </a:solidFill>
              </a:rPr>
            </a:br>
            <a:r>
              <a:rPr lang="en-US" sz="6600" dirty="0" smtClean="0">
                <a:solidFill>
                  <a:srgbClr val="FFFF00"/>
                </a:solidFill>
              </a:rPr>
              <a:t>and Christian Religion</a:t>
            </a:r>
            <a:endParaRPr lang="en-US" sz="6600" dirty="0">
              <a:solidFill>
                <a:srgbClr val="FFFF00"/>
              </a:solidFill>
            </a:endParaRPr>
          </a:p>
        </p:txBody>
      </p:sp>
      <p:sp>
        <p:nvSpPr>
          <p:cNvPr id="15" name="Subtitle 14"/>
          <p:cNvSpPr>
            <a:spLocks noGrp="1"/>
          </p:cNvSpPr>
          <p:nvPr>
            <p:ph type="subTitle" idx="1"/>
          </p:nvPr>
        </p:nvSpPr>
        <p:spPr>
          <a:xfrm>
            <a:off x="685800" y="4191000"/>
            <a:ext cx="7772400" cy="2057400"/>
          </a:xfrm>
        </p:spPr>
        <p:txBody>
          <a:bodyPr/>
          <a:lstStyle/>
          <a:p>
            <a:r>
              <a:rPr lang="en-US" sz="5400" dirty="0" smtClean="0">
                <a:solidFill>
                  <a:schemeClr val="accent2"/>
                </a:solidFill>
              </a:rPr>
              <a:t>1 – The Myth of Conflict:</a:t>
            </a:r>
          </a:p>
          <a:p>
            <a:r>
              <a:rPr lang="en-US" sz="5400" dirty="0" smtClean="0">
                <a:solidFill>
                  <a:schemeClr val="accent2"/>
                </a:solidFill>
              </a:rPr>
              <a:t>Galileo and the Bible</a:t>
            </a:r>
            <a:endParaRPr lang="en-US" sz="5400" dirty="0">
              <a:solidFill>
                <a:schemeClr val="accent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639763"/>
          </a:xfrm>
        </p:spPr>
        <p:txBody>
          <a:bodyPr/>
          <a:lstStyle/>
          <a:p>
            <a:r>
              <a:rPr lang="en-US" smtClean="0">
                <a:ea typeface="ＭＳ Ｐゴシック" pitchFamily="4" charset="-128"/>
                <a:cs typeface="ＭＳ Ｐゴシック" pitchFamily="4" charset="-128"/>
              </a:rPr>
              <a:t>Official Church Teaching</a:t>
            </a:r>
          </a:p>
        </p:txBody>
      </p:sp>
      <p:sp>
        <p:nvSpPr>
          <p:cNvPr id="3" name="Content Placeholder 2"/>
          <p:cNvSpPr>
            <a:spLocks noGrp="1"/>
          </p:cNvSpPr>
          <p:nvPr>
            <p:ph idx="1"/>
          </p:nvPr>
        </p:nvSpPr>
        <p:spPr>
          <a:xfrm>
            <a:off x="2895600" y="1295400"/>
            <a:ext cx="6019800" cy="5334000"/>
          </a:xfrm>
        </p:spPr>
        <p:txBody>
          <a:bodyPr>
            <a:normAutofit/>
          </a:bodyPr>
          <a:lstStyle/>
          <a:p>
            <a:pPr marL="0" indent="0">
              <a:spcBef>
                <a:spcPts val="600"/>
              </a:spcBef>
              <a:buFont typeface="Arial" pitchFamily="-107" charset="0"/>
              <a:buNone/>
              <a:defRPr/>
            </a:pPr>
            <a:r>
              <a:rPr lang="en-GB" dirty="0" smtClean="0"/>
              <a:t>“Scientific studies … have splendidly enriched our knowledge of the age and dimensions of the cosmos, the development of life-forms and the appearance of man. These discoveries invite us to even greater admiration for the greatness of the Creator.”</a:t>
            </a:r>
          </a:p>
          <a:p>
            <a:pPr marL="0" indent="0" algn="r">
              <a:spcBef>
                <a:spcPts val="600"/>
              </a:spcBef>
              <a:buFont typeface="Arial" pitchFamily="-107" charset="0"/>
              <a:buNone/>
              <a:defRPr/>
            </a:pPr>
            <a:endParaRPr lang="en-GB" sz="2400" i="1" dirty="0" smtClean="0">
              <a:solidFill>
                <a:srgbClr val="3399FF"/>
              </a:solidFill>
              <a:cs typeface="Times New Roman"/>
            </a:endParaRPr>
          </a:p>
          <a:p>
            <a:pPr marL="0" indent="0" algn="r">
              <a:spcBef>
                <a:spcPts val="600"/>
              </a:spcBef>
              <a:buFont typeface="Arial" pitchFamily="-107" charset="0"/>
              <a:buNone/>
              <a:defRPr/>
            </a:pPr>
            <a:r>
              <a:rPr lang="en-GB" sz="2400" i="1" dirty="0" smtClean="0">
                <a:solidFill>
                  <a:srgbClr val="3399FF"/>
                </a:solidFill>
                <a:cs typeface="Times New Roman"/>
              </a:rPr>
              <a:t>Catechism of the Catholic Church </a:t>
            </a:r>
            <a:r>
              <a:rPr lang="en-GB" sz="2400" dirty="0" smtClean="0">
                <a:solidFill>
                  <a:srgbClr val="3399FF"/>
                </a:solidFill>
                <a:cs typeface="Times New Roman"/>
              </a:rPr>
              <a:t>283</a:t>
            </a:r>
          </a:p>
        </p:txBody>
      </p:sp>
      <p:pic>
        <p:nvPicPr>
          <p:cNvPr id="5" name="Picture 4" descr="CCC.jpg"/>
          <p:cNvPicPr>
            <a:picLocks noChangeAspect="1"/>
          </p:cNvPicPr>
          <p:nvPr/>
        </p:nvPicPr>
        <p:blipFill>
          <a:blip r:embed="rId2"/>
          <a:srcRect/>
          <a:stretch>
            <a:fillRect/>
          </a:stretch>
        </p:blipFill>
        <p:spPr bwMode="auto">
          <a:xfrm>
            <a:off x="457200" y="1752600"/>
            <a:ext cx="2097445" cy="3124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457200" y="184150"/>
            <a:ext cx="8229600" cy="765175"/>
          </a:xfrm>
        </p:spPr>
        <p:txBody>
          <a:bodyPr/>
          <a:lstStyle/>
          <a:p>
            <a:pPr eaLnBrk="1" hangingPunct="1"/>
            <a:r>
              <a:rPr lang="en-US" smtClean="0">
                <a:ea typeface="ＭＳ Ｐゴシック" pitchFamily="4" charset="-128"/>
                <a:cs typeface="ＭＳ Ｐゴシック" pitchFamily="4" charset="-128"/>
              </a:rPr>
              <a:t>The Galileo Affair</a:t>
            </a:r>
          </a:p>
        </p:txBody>
      </p:sp>
      <p:sp>
        <p:nvSpPr>
          <p:cNvPr id="20483" name="Text Placeholder 5"/>
          <p:cNvSpPr>
            <a:spLocks noGrp="1"/>
          </p:cNvSpPr>
          <p:nvPr>
            <p:ph type="body" idx="1"/>
          </p:nvPr>
        </p:nvSpPr>
        <p:spPr>
          <a:xfrm>
            <a:off x="392113" y="846138"/>
            <a:ext cx="3824287" cy="639762"/>
          </a:xfrm>
        </p:spPr>
        <p:txBody>
          <a:bodyPr/>
          <a:lstStyle/>
          <a:p>
            <a:pPr algn="ctr" eaLnBrk="1" hangingPunct="1"/>
            <a:r>
              <a:rPr lang="en-US" sz="3200" b="0" dirty="0" smtClean="0">
                <a:solidFill>
                  <a:srgbClr val="FFFFFF"/>
                </a:solidFill>
                <a:ea typeface="ＭＳ Ｐゴシック" pitchFamily="4" charset="-128"/>
                <a:cs typeface="ＭＳ Ｐゴシック" pitchFamily="4" charset="-128"/>
              </a:rPr>
              <a:t>Ptolemy (2</a:t>
            </a:r>
            <a:r>
              <a:rPr lang="en-US" sz="3200" b="0" baseline="30000" dirty="0" smtClean="0">
                <a:solidFill>
                  <a:srgbClr val="FFFFFF"/>
                </a:solidFill>
                <a:ea typeface="ＭＳ Ｐゴシック" pitchFamily="4" charset="-128"/>
                <a:cs typeface="ＭＳ Ｐゴシック" pitchFamily="4" charset="-128"/>
              </a:rPr>
              <a:t>nd</a:t>
            </a:r>
            <a:r>
              <a:rPr lang="en-US" sz="3200" b="0" dirty="0" smtClean="0">
                <a:solidFill>
                  <a:srgbClr val="FFFFFF"/>
                </a:solidFill>
                <a:ea typeface="ＭＳ Ｐゴシック" pitchFamily="4" charset="-128"/>
                <a:cs typeface="ＭＳ Ｐゴシック" pitchFamily="4" charset="-128"/>
              </a:rPr>
              <a:t> century)</a:t>
            </a:r>
          </a:p>
        </p:txBody>
      </p:sp>
      <p:sp>
        <p:nvSpPr>
          <p:cNvPr id="18436" name="Text Placeholder 7"/>
          <p:cNvSpPr>
            <a:spLocks noGrp="1"/>
          </p:cNvSpPr>
          <p:nvPr>
            <p:ph type="body" sz="quarter" idx="3"/>
          </p:nvPr>
        </p:nvSpPr>
        <p:spPr>
          <a:xfrm>
            <a:off x="4645025" y="862013"/>
            <a:ext cx="4206875" cy="639762"/>
          </a:xfrm>
        </p:spPr>
        <p:txBody>
          <a:bodyPr/>
          <a:lstStyle/>
          <a:p>
            <a:pPr algn="ctr" eaLnBrk="1" hangingPunct="1"/>
            <a:r>
              <a:rPr lang="en-US" sz="3200" b="0" dirty="0" smtClean="0">
                <a:solidFill>
                  <a:srgbClr val="FFFFFF"/>
                </a:solidFill>
                <a:ea typeface="ＭＳ Ｐゴシック" pitchFamily="4" charset="-128"/>
                <a:cs typeface="ＭＳ Ｐゴシック" pitchFamily="4" charset="-128"/>
              </a:rPr>
              <a:t>Copernicus (1473-1543)</a:t>
            </a:r>
          </a:p>
        </p:txBody>
      </p:sp>
      <p:pic>
        <p:nvPicPr>
          <p:cNvPr id="20485" name="Picture 10"/>
          <p:cNvPicPr>
            <a:picLocks noChangeAspect="1"/>
          </p:cNvPicPr>
          <p:nvPr/>
        </p:nvPicPr>
        <p:blipFill>
          <a:blip r:embed="rId2"/>
          <a:srcRect/>
          <a:stretch>
            <a:fillRect/>
          </a:stretch>
        </p:blipFill>
        <p:spPr bwMode="auto">
          <a:xfrm>
            <a:off x="1595438" y="3260725"/>
            <a:ext cx="1144587" cy="1144588"/>
          </a:xfrm>
          <a:prstGeom prst="rect">
            <a:avLst/>
          </a:prstGeom>
          <a:noFill/>
          <a:ln w="9525">
            <a:noFill/>
            <a:miter lim="800000"/>
            <a:headEnd/>
            <a:tailEnd/>
          </a:ln>
        </p:spPr>
      </p:pic>
      <p:sp>
        <p:nvSpPr>
          <p:cNvPr id="15" name="Oval 14"/>
          <p:cNvSpPr/>
          <p:nvPr/>
        </p:nvSpPr>
        <p:spPr>
          <a:xfrm>
            <a:off x="1254125" y="2935288"/>
            <a:ext cx="1827213" cy="1819275"/>
          </a:xfrm>
          <a:prstGeom prst="ellipse">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6" name="Oval 15"/>
          <p:cNvSpPr/>
          <p:nvPr/>
        </p:nvSpPr>
        <p:spPr>
          <a:xfrm>
            <a:off x="866775" y="2516188"/>
            <a:ext cx="2679700" cy="2657475"/>
          </a:xfrm>
          <a:prstGeom prst="ellipse">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7" name="Oval 16"/>
          <p:cNvSpPr/>
          <p:nvPr/>
        </p:nvSpPr>
        <p:spPr>
          <a:xfrm>
            <a:off x="488950" y="2174875"/>
            <a:ext cx="3427413" cy="3368675"/>
          </a:xfrm>
          <a:prstGeom prst="ellipse">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Oval 17"/>
          <p:cNvSpPr/>
          <p:nvPr/>
        </p:nvSpPr>
        <p:spPr>
          <a:xfrm>
            <a:off x="1354138" y="2112963"/>
            <a:ext cx="360362" cy="360362"/>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7788" y="1787525"/>
            <a:ext cx="4206875" cy="4186238"/>
          </a:xfrm>
          <a:prstGeom prst="ellipse">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5-Point Star 19"/>
          <p:cNvSpPr/>
          <p:nvPr/>
        </p:nvSpPr>
        <p:spPr>
          <a:xfrm>
            <a:off x="3994150" y="2935288"/>
            <a:ext cx="287338" cy="287337"/>
          </a:xfrm>
          <a:prstGeom prst="star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1" name="5-Point Star 20"/>
          <p:cNvSpPr/>
          <p:nvPr/>
        </p:nvSpPr>
        <p:spPr>
          <a:xfrm>
            <a:off x="4002088" y="4405313"/>
            <a:ext cx="287337" cy="287337"/>
          </a:xfrm>
          <a:prstGeom prst="star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5-Point Star 21"/>
          <p:cNvSpPr/>
          <p:nvPr/>
        </p:nvSpPr>
        <p:spPr>
          <a:xfrm>
            <a:off x="1425575" y="5686425"/>
            <a:ext cx="288925" cy="287338"/>
          </a:xfrm>
          <a:prstGeom prst="star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5-Point Star 22"/>
          <p:cNvSpPr/>
          <p:nvPr/>
        </p:nvSpPr>
        <p:spPr>
          <a:xfrm>
            <a:off x="312738" y="2587625"/>
            <a:ext cx="288925" cy="288925"/>
          </a:xfrm>
          <a:prstGeom prst="star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4" name="5-Point Star 23"/>
          <p:cNvSpPr/>
          <p:nvPr/>
        </p:nvSpPr>
        <p:spPr>
          <a:xfrm>
            <a:off x="312738" y="4884738"/>
            <a:ext cx="288925" cy="288925"/>
          </a:xfrm>
          <a:prstGeom prst="star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5-Point Star 24"/>
          <p:cNvSpPr/>
          <p:nvPr/>
        </p:nvSpPr>
        <p:spPr>
          <a:xfrm>
            <a:off x="2541588" y="1670050"/>
            <a:ext cx="287337" cy="287338"/>
          </a:xfrm>
          <a:prstGeom prst="star5">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Oval 26"/>
          <p:cNvSpPr/>
          <p:nvPr/>
        </p:nvSpPr>
        <p:spPr>
          <a:xfrm>
            <a:off x="5859463" y="2297113"/>
            <a:ext cx="957262" cy="977900"/>
          </a:xfrm>
          <a:prstGeom prst="ellipse">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8" name="Oval 27"/>
          <p:cNvSpPr/>
          <p:nvPr/>
        </p:nvSpPr>
        <p:spPr>
          <a:xfrm>
            <a:off x="5434013" y="2668588"/>
            <a:ext cx="2679700" cy="2657475"/>
          </a:xfrm>
          <a:prstGeom prst="ellipse">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0" name="Oval 29"/>
          <p:cNvSpPr/>
          <p:nvPr/>
        </p:nvSpPr>
        <p:spPr>
          <a:xfrm>
            <a:off x="4645025" y="1939925"/>
            <a:ext cx="4206875" cy="4186238"/>
          </a:xfrm>
          <a:prstGeom prst="ellipse">
            <a:avLst/>
          </a:prstGeom>
          <a:noFill/>
          <a:ln>
            <a:solidFill>
              <a:schemeClr val="tx1">
                <a:lumMod val="85000"/>
              </a:schemeClr>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1" name="Sun 30"/>
          <p:cNvSpPr/>
          <p:nvPr/>
        </p:nvSpPr>
        <p:spPr>
          <a:xfrm>
            <a:off x="6237288" y="3406775"/>
            <a:ext cx="1079500" cy="1081088"/>
          </a:xfrm>
          <a:prstGeom prst="sun">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32" name="Oval 31"/>
          <p:cNvSpPr/>
          <p:nvPr/>
        </p:nvSpPr>
        <p:spPr>
          <a:xfrm>
            <a:off x="7932738" y="2265363"/>
            <a:ext cx="360362" cy="360362"/>
          </a:xfrm>
          <a:prstGeom prst="ellipse">
            <a:avLst/>
          </a:prstGeom>
          <a:solidFill>
            <a:schemeClr val="accent6">
              <a:lumMod val="40000"/>
              <a:lumOff val="60000"/>
            </a:schemeClr>
          </a:solidFill>
          <a:ln>
            <a:noFill/>
          </a:ln>
        </p:spPr>
        <p:style>
          <a:lnRef idx="1">
            <a:schemeClr val="accent1"/>
          </a:lnRef>
          <a:fillRef idx="3">
            <a:schemeClr val="accent1"/>
          </a:fillRef>
          <a:effectRef idx="2">
            <a:schemeClr val="accent1"/>
          </a:effectRef>
          <a:fontRef idx="minor">
            <a:schemeClr val="lt1"/>
          </a:fontRef>
        </p:style>
      </p:sp>
      <p:sp>
        <p:nvSpPr>
          <p:cNvPr id="12" name="Sun 11"/>
          <p:cNvSpPr/>
          <p:nvPr/>
        </p:nvSpPr>
        <p:spPr>
          <a:xfrm>
            <a:off x="2686050" y="2516188"/>
            <a:ext cx="360363" cy="360362"/>
          </a:xfrm>
          <a:prstGeom prst="sun">
            <a:avLst/>
          </a:prstGeom>
          <a:solidFill>
            <a:srgbClr val="FFFF00"/>
          </a:solidFill>
          <a:ln>
            <a:solidFill>
              <a:srgbClr val="FF6600"/>
            </a:solidFill>
          </a:ln>
        </p:spPr>
        <p:style>
          <a:lnRef idx="1">
            <a:schemeClr val="accent1"/>
          </a:lnRef>
          <a:fillRef idx="3">
            <a:schemeClr val="accent1"/>
          </a:fillRef>
          <a:effectRef idx="2">
            <a:schemeClr val="accent1"/>
          </a:effectRef>
          <a:fontRef idx="minor">
            <a:schemeClr val="lt1"/>
          </a:fontRef>
        </p:style>
      </p:sp>
      <p:sp>
        <p:nvSpPr>
          <p:cNvPr id="14" name="Moon 13"/>
          <p:cNvSpPr/>
          <p:nvPr/>
        </p:nvSpPr>
        <p:spPr>
          <a:xfrm>
            <a:off x="1435100" y="3008313"/>
            <a:ext cx="180975" cy="360362"/>
          </a:xfrm>
          <a:prstGeom prst="mo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6" name="Picture 10"/>
          <p:cNvPicPr>
            <a:picLocks noChangeAspect="1"/>
          </p:cNvPicPr>
          <p:nvPr/>
        </p:nvPicPr>
        <p:blipFill>
          <a:blip r:embed="rId2"/>
          <a:srcRect/>
          <a:stretch>
            <a:fillRect/>
          </a:stretch>
        </p:blipFill>
        <p:spPr bwMode="auto">
          <a:xfrm>
            <a:off x="6162675" y="2609850"/>
            <a:ext cx="360363" cy="360363"/>
          </a:xfrm>
          <a:prstGeom prst="rect">
            <a:avLst/>
          </a:prstGeom>
          <a:noFill/>
          <a:ln w="9525">
            <a:noFill/>
            <a:miter lim="800000"/>
            <a:headEnd/>
            <a:tailEnd/>
          </a:ln>
        </p:spPr>
      </p:pic>
      <p:sp>
        <p:nvSpPr>
          <p:cNvPr id="33" name="Moon 32"/>
          <p:cNvSpPr/>
          <p:nvPr/>
        </p:nvSpPr>
        <p:spPr>
          <a:xfrm>
            <a:off x="6237288" y="2155825"/>
            <a:ext cx="180975" cy="360363"/>
          </a:xfrm>
          <a:prstGeom prst="moon">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48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0485"/>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436">
                                            <p:txEl>
                                              <p:pRg st="0" end="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p:bldP spid="18436" grpId="0" build="p"/>
      <p:bldP spid="15" grpId="0" animBg="1"/>
      <p:bldP spid="16" grpId="0" animBg="1"/>
      <p:bldP spid="17" grpId="0" animBg="1"/>
      <p:bldP spid="19" grpId="0" animBg="1"/>
      <p:bldP spid="20" grpId="0" animBg="1"/>
      <p:bldP spid="21" grpId="0" animBg="1"/>
      <p:bldP spid="22" grpId="0" animBg="1"/>
      <p:bldP spid="23" grpId="0" animBg="1"/>
      <p:bldP spid="24" grpId="0" animBg="1"/>
      <p:bldP spid="25" grpId="0" animBg="1"/>
      <p:bldP spid="27" grpId="0" animBg="1"/>
      <p:bldP spid="28" grpId="0" animBg="1"/>
      <p:bldP spid="30" grpId="0" animBg="1"/>
      <p:bldP spid="14"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ea typeface="ＭＳ Ｐゴシック" pitchFamily="4" charset="-128"/>
                <a:cs typeface="ＭＳ Ｐゴシック" pitchFamily="4" charset="-128"/>
              </a:rPr>
              <a:t>Galileo (1564-1642)</a:t>
            </a:r>
          </a:p>
        </p:txBody>
      </p:sp>
      <p:sp>
        <p:nvSpPr>
          <p:cNvPr id="3" name="Content Placeholder 2"/>
          <p:cNvSpPr>
            <a:spLocks noGrp="1"/>
          </p:cNvSpPr>
          <p:nvPr>
            <p:ph idx="1"/>
          </p:nvPr>
        </p:nvSpPr>
        <p:spPr>
          <a:xfrm>
            <a:off x="2879725" y="2133600"/>
            <a:ext cx="5937250" cy="3251200"/>
          </a:xfrm>
        </p:spPr>
        <p:txBody>
          <a:bodyPr rtlCol="0">
            <a:normAutofit/>
          </a:bodyPr>
          <a:lstStyle/>
          <a:p>
            <a:pPr eaLnBrk="1" fontAlgn="auto" hangingPunct="1">
              <a:spcAft>
                <a:spcPts val="0"/>
              </a:spcAft>
              <a:buFont typeface="Arial"/>
              <a:buChar char="•"/>
              <a:defRPr/>
            </a:pPr>
            <a:r>
              <a:rPr lang="en-US" sz="2800" dirty="0" smtClean="0">
                <a:solidFill>
                  <a:srgbClr val="FFFFFF"/>
                </a:solidFill>
                <a:ea typeface="+mn-ea"/>
              </a:rPr>
              <a:t>Moons orbiting around Jupiter</a:t>
            </a:r>
          </a:p>
          <a:p>
            <a:pPr lvl="1" eaLnBrk="1" fontAlgn="auto" hangingPunct="1">
              <a:spcAft>
                <a:spcPts val="0"/>
              </a:spcAft>
              <a:buFont typeface="Arial"/>
              <a:buChar char="•"/>
              <a:defRPr/>
            </a:pPr>
            <a:r>
              <a:rPr lang="en-US" dirty="0" smtClean="0">
                <a:solidFill>
                  <a:schemeClr val="accent2"/>
                </a:solidFill>
                <a:ea typeface="+mn-ea"/>
                <a:sym typeface="Wingdings"/>
              </a:rPr>
              <a:t>not everything orbits the earth</a:t>
            </a:r>
          </a:p>
          <a:p>
            <a:pPr eaLnBrk="1" fontAlgn="auto" hangingPunct="1">
              <a:spcAft>
                <a:spcPts val="0"/>
              </a:spcAft>
              <a:buFont typeface="Arial"/>
              <a:buChar char="•"/>
              <a:defRPr/>
            </a:pPr>
            <a:endParaRPr lang="en-US" sz="1000" dirty="0" smtClean="0">
              <a:solidFill>
                <a:srgbClr val="FFFFFF"/>
              </a:solidFill>
              <a:ea typeface="+mn-ea"/>
            </a:endParaRPr>
          </a:p>
          <a:p>
            <a:pPr eaLnBrk="1" fontAlgn="auto" hangingPunct="1">
              <a:spcAft>
                <a:spcPts val="0"/>
              </a:spcAft>
              <a:buFont typeface="Arial"/>
              <a:buChar char="•"/>
              <a:defRPr/>
            </a:pPr>
            <a:r>
              <a:rPr lang="en-US" sz="2800" dirty="0" smtClean="0">
                <a:solidFill>
                  <a:srgbClr val="FFFFFF"/>
                </a:solidFill>
                <a:ea typeface="+mn-ea"/>
              </a:rPr>
              <a:t>Mars &amp; Venus vary in apparent size</a:t>
            </a:r>
          </a:p>
          <a:p>
            <a:pPr lvl="1" eaLnBrk="1" fontAlgn="auto" hangingPunct="1">
              <a:spcAft>
                <a:spcPts val="0"/>
              </a:spcAft>
              <a:buFont typeface="Arial"/>
              <a:buChar char="•"/>
              <a:defRPr/>
            </a:pPr>
            <a:r>
              <a:rPr lang="en-US" dirty="0" smtClean="0">
                <a:solidFill>
                  <a:srgbClr val="69FFFF"/>
                </a:solidFill>
                <a:ea typeface="+mn-ea"/>
              </a:rPr>
              <a:t>They orbit the sun, not the earth</a:t>
            </a:r>
          </a:p>
          <a:p>
            <a:pPr eaLnBrk="1" fontAlgn="auto" hangingPunct="1">
              <a:spcAft>
                <a:spcPts val="0"/>
              </a:spcAft>
              <a:buFont typeface="Arial"/>
              <a:buChar char="•"/>
              <a:defRPr/>
            </a:pPr>
            <a:endParaRPr lang="en-US" sz="1000" dirty="0" smtClean="0">
              <a:solidFill>
                <a:srgbClr val="FFFF00"/>
              </a:solidFill>
              <a:ea typeface="+mn-ea"/>
            </a:endParaRPr>
          </a:p>
          <a:p>
            <a:pPr eaLnBrk="1" fontAlgn="auto" hangingPunct="1">
              <a:spcAft>
                <a:spcPts val="0"/>
              </a:spcAft>
              <a:buFont typeface="Arial"/>
              <a:buChar char="•"/>
              <a:defRPr/>
            </a:pPr>
            <a:r>
              <a:rPr lang="en-US" sz="2800" dirty="0" smtClean="0">
                <a:solidFill>
                  <a:srgbClr val="FFFF00"/>
                </a:solidFill>
                <a:ea typeface="+mn-ea"/>
              </a:rPr>
              <a:t>Copernicus was right</a:t>
            </a:r>
          </a:p>
          <a:p>
            <a:pPr lvl="1" eaLnBrk="1" fontAlgn="auto" hangingPunct="1">
              <a:spcAft>
                <a:spcPts val="0"/>
              </a:spcAft>
              <a:buFont typeface="Arial"/>
              <a:buChar char="–"/>
              <a:defRPr/>
            </a:pPr>
            <a:endParaRPr lang="en-US" dirty="0" smtClean="0">
              <a:ea typeface="+mn-ea"/>
            </a:endParaRPr>
          </a:p>
        </p:txBody>
      </p:sp>
      <p:pic>
        <p:nvPicPr>
          <p:cNvPr id="19460" name="Picture 3" descr="Galileo.jpg"/>
          <p:cNvPicPr>
            <a:picLocks noChangeAspect="1"/>
          </p:cNvPicPr>
          <p:nvPr/>
        </p:nvPicPr>
        <p:blipFill>
          <a:blip r:embed="rId2"/>
          <a:srcRect/>
          <a:stretch>
            <a:fillRect/>
          </a:stretch>
        </p:blipFill>
        <p:spPr bwMode="auto">
          <a:xfrm>
            <a:off x="120650" y="2112963"/>
            <a:ext cx="2500313" cy="31797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457200" y="274638"/>
            <a:ext cx="8229600" cy="1527175"/>
          </a:xfrm>
        </p:spPr>
        <p:txBody>
          <a:bodyPr/>
          <a:lstStyle/>
          <a:p>
            <a:r>
              <a:rPr lang="en-US" smtClean="0">
                <a:ea typeface="ＭＳ Ｐゴシック" pitchFamily="4" charset="-128"/>
                <a:cs typeface="ＭＳ Ｐゴシック" pitchFamily="4" charset="-128"/>
              </a:rPr>
              <a:t>Copernicus’s view seems to</a:t>
            </a:r>
            <a:br>
              <a:rPr lang="en-US" smtClean="0">
                <a:ea typeface="ＭＳ Ｐゴシック" pitchFamily="4" charset="-128"/>
                <a:cs typeface="ＭＳ Ｐゴシック" pitchFamily="4" charset="-128"/>
              </a:rPr>
            </a:br>
            <a:r>
              <a:rPr lang="en-US" smtClean="0">
                <a:ea typeface="ＭＳ Ｐゴシック" pitchFamily="4" charset="-128"/>
                <a:cs typeface="ＭＳ Ｐゴシック" pitchFamily="4" charset="-128"/>
              </a:rPr>
              <a:t>contradict Scripture</a:t>
            </a:r>
          </a:p>
        </p:txBody>
      </p:sp>
      <p:sp>
        <p:nvSpPr>
          <p:cNvPr id="3" name="Content Placeholder 2"/>
          <p:cNvSpPr>
            <a:spLocks noGrp="1"/>
          </p:cNvSpPr>
          <p:nvPr>
            <p:ph idx="1"/>
          </p:nvPr>
        </p:nvSpPr>
        <p:spPr>
          <a:xfrm>
            <a:off x="457200" y="2332038"/>
            <a:ext cx="8229600" cy="4081462"/>
          </a:xfrm>
        </p:spPr>
        <p:txBody>
          <a:bodyPr/>
          <a:lstStyle/>
          <a:p>
            <a:pPr>
              <a:buFont typeface="Arial" pitchFamily="-107" charset="0"/>
              <a:buChar char="•"/>
              <a:defRPr/>
            </a:pPr>
            <a:r>
              <a:rPr lang="en-GB" sz="2800" dirty="0" smtClean="0">
                <a:ea typeface="ＭＳ Ｐゴシック" pitchFamily="-107" charset="-128"/>
                <a:cs typeface="ＭＳ Ｐゴシック" pitchFamily="-107" charset="-128"/>
              </a:rPr>
              <a:t>Ps 92(93):1</a:t>
            </a:r>
          </a:p>
          <a:p>
            <a:pPr lvl="1">
              <a:buFont typeface="Arial" pitchFamily="-107" charset="0"/>
              <a:buChar char="–"/>
              <a:defRPr/>
            </a:pPr>
            <a:r>
              <a:rPr lang="en-GB" dirty="0" smtClean="0">
                <a:solidFill>
                  <a:srgbClr val="FFFF00"/>
                </a:solidFill>
                <a:ea typeface="ＭＳ Ｐゴシック" pitchFamily="-107" charset="-128"/>
                <a:cs typeface="ＭＳ Ｐゴシック" pitchFamily="-107" charset="-128"/>
              </a:rPr>
              <a:t>The world you made firm, not to be moved.</a:t>
            </a:r>
          </a:p>
          <a:p>
            <a:pPr>
              <a:buFont typeface="Arial" pitchFamily="-107" charset="0"/>
              <a:buChar char="•"/>
              <a:defRPr/>
            </a:pPr>
            <a:endParaRPr lang="en-GB" sz="1800" dirty="0" smtClean="0">
              <a:ea typeface="ＭＳ Ｐゴシック" pitchFamily="-107" charset="-128"/>
              <a:cs typeface="ＭＳ Ｐゴシック" pitchFamily="-107" charset="-128"/>
            </a:endParaRPr>
          </a:p>
          <a:p>
            <a:pPr>
              <a:buFont typeface="Arial" pitchFamily="-107" charset="0"/>
              <a:buChar char="•"/>
              <a:defRPr/>
            </a:pPr>
            <a:r>
              <a:rPr lang="en-GB" sz="2800" dirty="0" smtClean="0">
                <a:ea typeface="ＭＳ Ｐゴシック" pitchFamily="-107" charset="-128"/>
                <a:cs typeface="ＭＳ Ｐゴシック" pitchFamily="-107" charset="-128"/>
              </a:rPr>
              <a:t>Ps 18(19):5</a:t>
            </a:r>
          </a:p>
          <a:p>
            <a:pPr lvl="1">
              <a:buFont typeface="Arial" pitchFamily="-107" charset="0"/>
              <a:buChar char="–"/>
              <a:defRPr/>
            </a:pPr>
            <a:r>
              <a:rPr lang="en-GB" dirty="0" smtClean="0">
                <a:solidFill>
                  <a:srgbClr val="FFFF00"/>
                </a:solidFill>
                <a:ea typeface="ＭＳ Ｐゴシック" pitchFamily="-107" charset="-128"/>
                <a:cs typeface="ＭＳ Ｐゴシック" pitchFamily="-107" charset="-128"/>
              </a:rPr>
              <a:t>There he has placed a tent for the sun.</a:t>
            </a:r>
          </a:p>
          <a:p>
            <a:pPr>
              <a:buFont typeface="Arial" pitchFamily="-107" charset="0"/>
              <a:buChar char="•"/>
              <a:defRPr/>
            </a:pPr>
            <a:endParaRPr lang="en-GB" sz="1800" dirty="0" smtClean="0">
              <a:ea typeface="ＭＳ Ｐゴシック" pitchFamily="-107" charset="-128"/>
              <a:cs typeface="ＭＳ Ｐゴシック" pitchFamily="-107" charset="-128"/>
            </a:endParaRPr>
          </a:p>
          <a:p>
            <a:pPr>
              <a:buFont typeface="Arial" pitchFamily="-107" charset="0"/>
              <a:buChar char="•"/>
              <a:defRPr/>
            </a:pPr>
            <a:r>
              <a:rPr lang="en-GB" sz="2800" dirty="0" smtClean="0">
                <a:ea typeface="ＭＳ Ｐゴシック" pitchFamily="-107" charset="-128"/>
                <a:cs typeface="ＭＳ Ｐゴシック" pitchFamily="-107" charset="-128"/>
              </a:rPr>
              <a:t>Josh 10:13</a:t>
            </a:r>
          </a:p>
          <a:p>
            <a:pPr lvl="1">
              <a:buFont typeface="Arial" pitchFamily="-107" charset="0"/>
              <a:buChar char="–"/>
              <a:defRPr/>
            </a:pPr>
            <a:r>
              <a:rPr lang="en-GB" dirty="0" smtClean="0">
                <a:solidFill>
                  <a:schemeClr val="accent6">
                    <a:lumMod val="60000"/>
                    <a:lumOff val="40000"/>
                  </a:schemeClr>
                </a:solidFill>
                <a:ea typeface="ＭＳ Ｐゴシック" pitchFamily="-107" charset="-128"/>
                <a:cs typeface="ＭＳ Ｐゴシック" pitchFamily="-107" charset="-128"/>
              </a:rPr>
              <a:t>[during a battle]</a:t>
            </a:r>
            <a:r>
              <a:rPr lang="en-GB" dirty="0" smtClean="0">
                <a:ea typeface="ＭＳ Ｐゴシック" pitchFamily="-107" charset="-128"/>
                <a:cs typeface="ＭＳ Ｐゴシック" pitchFamily="-107" charset="-128"/>
              </a:rPr>
              <a:t> </a:t>
            </a:r>
            <a:r>
              <a:rPr lang="en-GB" dirty="0" smtClean="0">
                <a:solidFill>
                  <a:srgbClr val="FFFF00"/>
                </a:solidFill>
                <a:ea typeface="ＭＳ Ｐゴシック" pitchFamily="-107" charset="-128"/>
                <a:cs typeface="ＭＳ Ｐゴシック" pitchFamily="-107" charset="-128"/>
              </a:rPr>
              <a:t>the sun stood still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304800"/>
            <a:ext cx="8229600" cy="1295400"/>
          </a:xfrm>
        </p:spPr>
        <p:txBody>
          <a:bodyPr/>
          <a:lstStyle/>
          <a:p>
            <a:r>
              <a:rPr lang="en-US" dirty="0" smtClean="0">
                <a:ea typeface="ＭＳ Ｐゴシック" pitchFamily="4" charset="-128"/>
                <a:cs typeface="ＭＳ Ｐゴシック" pitchFamily="4" charset="-128"/>
              </a:rPr>
              <a:t>Both sides agreed that science cannot contradict Scripture</a:t>
            </a:r>
          </a:p>
        </p:txBody>
      </p:sp>
      <p:sp>
        <p:nvSpPr>
          <p:cNvPr id="3" name="Content Placeholder 2"/>
          <p:cNvSpPr>
            <a:spLocks noGrp="1"/>
          </p:cNvSpPr>
          <p:nvPr>
            <p:ph idx="1"/>
          </p:nvPr>
        </p:nvSpPr>
        <p:spPr>
          <a:xfrm>
            <a:off x="2590800" y="1905000"/>
            <a:ext cx="6248400" cy="4800600"/>
          </a:xfrm>
        </p:spPr>
        <p:txBody>
          <a:bodyPr>
            <a:normAutofit fontScale="92500" lnSpcReduction="10000"/>
          </a:bodyPr>
          <a:lstStyle/>
          <a:p>
            <a:pPr>
              <a:buFont typeface="Arial" pitchFamily="-107" charset="0"/>
              <a:buChar char="•"/>
              <a:defRPr/>
            </a:pPr>
            <a:r>
              <a:rPr lang="en-US" dirty="0" smtClean="0"/>
              <a:t>Galileo</a:t>
            </a:r>
          </a:p>
          <a:p>
            <a:pPr lvl="1">
              <a:buFont typeface="Arial" pitchFamily="-107" charset="0"/>
              <a:buChar char="–"/>
              <a:defRPr/>
            </a:pPr>
            <a:r>
              <a:rPr lang="en-GB" dirty="0" smtClean="0">
                <a:solidFill>
                  <a:srgbClr val="FFFF00"/>
                </a:solidFill>
              </a:rPr>
              <a:t>“The motion of the earth could never be against Scripture, if this proposition were correctly proved.”</a:t>
            </a:r>
          </a:p>
          <a:p>
            <a:pPr>
              <a:buFont typeface="Arial" pitchFamily="-107" charset="0"/>
              <a:buChar char="–"/>
              <a:defRPr/>
            </a:pPr>
            <a:endParaRPr lang="en-GB" dirty="0" smtClean="0">
              <a:solidFill>
                <a:srgbClr val="FFFF00"/>
              </a:solidFill>
            </a:endParaRPr>
          </a:p>
          <a:p>
            <a:pPr>
              <a:buFont typeface="Arial" pitchFamily="-107" charset="0"/>
              <a:buChar char="•"/>
              <a:defRPr/>
            </a:pPr>
            <a:r>
              <a:rPr lang="en-GB" dirty="0" smtClean="0"/>
              <a:t>Cardinal Bellarmine</a:t>
            </a:r>
          </a:p>
          <a:p>
            <a:pPr lvl="1">
              <a:buFont typeface="Arial" pitchFamily="-107" charset="0"/>
              <a:buChar char="–"/>
              <a:defRPr/>
            </a:pPr>
            <a:r>
              <a:rPr lang="en-GB" dirty="0" smtClean="0">
                <a:solidFill>
                  <a:srgbClr val="FFFF00"/>
                </a:solidFill>
              </a:rPr>
              <a:t>“If there were a true demonstration that the sun is in the centre of the universe then one would have to proceed with great care in explaining the Scriptures that appear contrary.”</a:t>
            </a:r>
          </a:p>
        </p:txBody>
      </p:sp>
      <p:pic>
        <p:nvPicPr>
          <p:cNvPr id="5" name="Picture 5"/>
          <p:cNvPicPr>
            <a:picLocks noChangeAspect="1" noChangeArrowheads="1"/>
          </p:cNvPicPr>
          <p:nvPr/>
        </p:nvPicPr>
        <p:blipFill>
          <a:blip r:embed="rId2"/>
          <a:srcRect l="63412" t="8279" r="2" b="45860"/>
          <a:stretch>
            <a:fillRect/>
          </a:stretch>
        </p:blipFill>
        <p:spPr bwMode="auto">
          <a:xfrm>
            <a:off x="228600" y="1828800"/>
            <a:ext cx="2286000" cy="2286000"/>
          </a:xfrm>
          <a:prstGeom prst="rect">
            <a:avLst/>
          </a:prstGeom>
          <a:noFill/>
          <a:ln w="9525">
            <a:noFill/>
            <a:miter lim="800000"/>
            <a:headEnd/>
            <a:tailEnd/>
          </a:ln>
        </p:spPr>
      </p:pic>
      <p:pic>
        <p:nvPicPr>
          <p:cNvPr id="4" name="Picture 5"/>
          <p:cNvPicPr>
            <a:picLocks noChangeAspect="1" noChangeArrowheads="1"/>
          </p:cNvPicPr>
          <p:nvPr/>
        </p:nvPicPr>
        <p:blipFill>
          <a:blip r:embed="rId2"/>
          <a:srcRect l="7317" t="8279" r="56097" b="45860"/>
          <a:stretch>
            <a:fillRect/>
          </a:stretch>
        </p:blipFill>
        <p:spPr bwMode="auto">
          <a:xfrm>
            <a:off x="228600" y="4267200"/>
            <a:ext cx="2286000" cy="2286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4" end="4"/>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57200" y="274638"/>
            <a:ext cx="8229600" cy="1477962"/>
          </a:xfrm>
        </p:spPr>
        <p:txBody>
          <a:bodyPr/>
          <a:lstStyle/>
          <a:p>
            <a:r>
              <a:rPr lang="en-US" smtClean="0">
                <a:ea typeface="ＭＳ Ｐゴシック" pitchFamily="4" charset="-128"/>
                <a:cs typeface="ＭＳ Ｐゴシック" pitchFamily="4" charset="-128"/>
              </a:rPr>
              <a:t>The Complicating Factor:</a:t>
            </a:r>
            <a:br>
              <a:rPr lang="en-US" smtClean="0">
                <a:ea typeface="ＭＳ Ｐゴシック" pitchFamily="4" charset="-128"/>
                <a:cs typeface="ＭＳ Ｐゴシック" pitchFamily="4" charset="-128"/>
              </a:rPr>
            </a:br>
            <a:r>
              <a:rPr lang="en-US" smtClean="0">
                <a:ea typeface="ＭＳ Ｐゴシック" pitchFamily="4" charset="-128"/>
                <a:cs typeface="ＭＳ Ｐゴシック" pitchFamily="4" charset="-128"/>
              </a:rPr>
              <a:t>Luther and the Reformation</a:t>
            </a:r>
          </a:p>
        </p:txBody>
      </p:sp>
      <p:sp>
        <p:nvSpPr>
          <p:cNvPr id="3" name="Content Placeholder 2"/>
          <p:cNvSpPr>
            <a:spLocks noGrp="1"/>
          </p:cNvSpPr>
          <p:nvPr>
            <p:ph idx="1"/>
          </p:nvPr>
        </p:nvSpPr>
        <p:spPr>
          <a:xfrm>
            <a:off x="3048000" y="1828800"/>
            <a:ext cx="5638800" cy="4800600"/>
          </a:xfrm>
        </p:spPr>
        <p:txBody>
          <a:bodyPr>
            <a:normAutofit/>
          </a:bodyPr>
          <a:lstStyle/>
          <a:p>
            <a:pPr>
              <a:buFont typeface="Arial" pitchFamily="-107" charset="0"/>
              <a:buChar char="•"/>
              <a:defRPr/>
            </a:pPr>
            <a:r>
              <a:rPr lang="en-US" dirty="0" smtClean="0"/>
              <a:t>Luther</a:t>
            </a:r>
          </a:p>
          <a:p>
            <a:pPr lvl="1">
              <a:buFont typeface="Arial" pitchFamily="-107" charset="0"/>
              <a:buChar char="–"/>
              <a:defRPr/>
            </a:pPr>
            <a:r>
              <a:rPr lang="en-US" dirty="0" smtClean="0"/>
              <a:t>Rejected the authority of the Church to give the true interpretation of Scripture</a:t>
            </a:r>
          </a:p>
          <a:p>
            <a:pPr lvl="1">
              <a:buFont typeface="Arial" pitchFamily="-107" charset="0"/>
              <a:buChar char="–"/>
              <a:defRPr/>
            </a:pPr>
            <a:endParaRPr lang="en-US" dirty="0" smtClean="0"/>
          </a:p>
          <a:p>
            <a:pPr>
              <a:buFont typeface="Arial" pitchFamily="-107" charset="0"/>
              <a:buChar char="•"/>
              <a:defRPr/>
            </a:pPr>
            <a:r>
              <a:rPr lang="en-US" dirty="0" smtClean="0"/>
              <a:t>Galileo</a:t>
            </a:r>
          </a:p>
          <a:p>
            <a:pPr lvl="1">
              <a:buFont typeface="Arial" pitchFamily="-107" charset="0"/>
              <a:buChar char="–"/>
              <a:defRPr/>
            </a:pPr>
            <a:r>
              <a:rPr lang="en-US" dirty="0" smtClean="0"/>
              <a:t>Seems to be telling the Church how to interpret the Bible</a:t>
            </a:r>
          </a:p>
          <a:p>
            <a:pPr lvl="1">
              <a:buFont typeface="Arial" pitchFamily="-107" charset="0"/>
              <a:buChar char="–"/>
              <a:defRPr/>
            </a:pPr>
            <a:r>
              <a:rPr lang="en-US" dirty="0" smtClean="0">
                <a:solidFill>
                  <a:srgbClr val="FFFF00"/>
                </a:solidFill>
              </a:rPr>
              <a:t>No wonder he got into trouble!</a:t>
            </a:r>
            <a:endParaRPr lang="en-US" dirty="0">
              <a:solidFill>
                <a:srgbClr val="FFFF00"/>
              </a:solidFill>
            </a:endParaRPr>
          </a:p>
        </p:txBody>
      </p:sp>
      <p:pic>
        <p:nvPicPr>
          <p:cNvPr id="5" name="Picture 4" descr="Luther.jpg"/>
          <p:cNvPicPr>
            <a:picLocks noChangeAspect="1"/>
          </p:cNvPicPr>
          <p:nvPr/>
        </p:nvPicPr>
        <p:blipFill>
          <a:blip r:embed="rId2"/>
          <a:srcRect/>
          <a:stretch>
            <a:fillRect/>
          </a:stretch>
        </p:blipFill>
        <p:spPr bwMode="auto">
          <a:xfrm>
            <a:off x="304800" y="1752600"/>
            <a:ext cx="2474913" cy="2667000"/>
          </a:xfrm>
          <a:prstGeom prst="rect">
            <a:avLst/>
          </a:prstGeom>
          <a:noFill/>
          <a:ln w="9525">
            <a:noFill/>
            <a:miter lim="800000"/>
            <a:headEnd/>
            <a:tailEnd/>
          </a:ln>
        </p:spPr>
      </p:pic>
      <p:pic>
        <p:nvPicPr>
          <p:cNvPr id="4" name="Picture 3" descr="Galileo.jpg"/>
          <p:cNvPicPr>
            <a:picLocks noChangeAspect="1"/>
          </p:cNvPicPr>
          <p:nvPr/>
        </p:nvPicPr>
        <p:blipFill>
          <a:blip r:embed="rId3"/>
          <a:srcRect b="14378"/>
          <a:stretch>
            <a:fillRect/>
          </a:stretch>
        </p:blipFill>
        <p:spPr bwMode="auto">
          <a:xfrm>
            <a:off x="395288" y="3983038"/>
            <a:ext cx="2500312" cy="27225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p:cNvPicPr>
            <a:picLocks noChangeAspect="1" noChangeArrowheads="1"/>
          </p:cNvPicPr>
          <p:nvPr/>
        </p:nvPicPr>
        <p:blipFill>
          <a:blip r:embed="rId2">
            <a:lum bright="-44000" contrast="-70000"/>
          </a:blip>
          <a:srcRect b="29610"/>
          <a:stretch>
            <a:fillRect/>
          </a:stretch>
        </p:blipFill>
        <p:spPr bwMode="auto">
          <a:xfrm>
            <a:off x="152400" y="1416050"/>
            <a:ext cx="8839200" cy="4908550"/>
          </a:xfrm>
          <a:prstGeom prst="rect">
            <a:avLst/>
          </a:prstGeom>
          <a:noFill/>
          <a:ln w="9525">
            <a:noFill/>
            <a:miter lim="800000"/>
            <a:headEnd/>
            <a:tailEnd/>
          </a:ln>
        </p:spPr>
      </p:pic>
      <p:sp>
        <p:nvSpPr>
          <p:cNvPr id="3" name="Content Placeholder 2"/>
          <p:cNvSpPr>
            <a:spLocks noGrp="1"/>
          </p:cNvSpPr>
          <p:nvPr>
            <p:ph idx="1"/>
          </p:nvPr>
        </p:nvSpPr>
        <p:spPr>
          <a:xfrm>
            <a:off x="457200" y="1524000"/>
            <a:ext cx="8229600" cy="5029200"/>
          </a:xfrm>
        </p:spPr>
        <p:txBody>
          <a:bodyPr>
            <a:normAutofit fontScale="85000" lnSpcReduction="20000"/>
          </a:bodyPr>
          <a:lstStyle/>
          <a:p>
            <a:pPr>
              <a:buFont typeface="Arial" pitchFamily="-107" charset="0"/>
              <a:buChar char="•"/>
              <a:defRPr/>
            </a:pPr>
            <a:r>
              <a:rPr lang="en-US" dirty="0" smtClean="0"/>
              <a:t>1616</a:t>
            </a:r>
          </a:p>
          <a:p>
            <a:pPr lvl="1">
              <a:buFont typeface="Arial" pitchFamily="-107" charset="0"/>
              <a:buChar char="–"/>
              <a:defRPr/>
            </a:pPr>
            <a:r>
              <a:rPr lang="en-US" dirty="0" smtClean="0"/>
              <a:t>Inquisition orders Galileo not to hold, teach or defend </a:t>
            </a:r>
            <a:r>
              <a:rPr lang="en-US" dirty="0" err="1" smtClean="0"/>
              <a:t>Copernicanism</a:t>
            </a:r>
            <a:endParaRPr lang="en-US" dirty="0" smtClean="0"/>
          </a:p>
          <a:p>
            <a:pPr>
              <a:buFont typeface="Arial" pitchFamily="-107" charset="0"/>
              <a:buChar char="•"/>
              <a:defRPr/>
            </a:pPr>
            <a:r>
              <a:rPr lang="en-US" dirty="0" smtClean="0"/>
              <a:t>1632</a:t>
            </a:r>
          </a:p>
          <a:p>
            <a:pPr lvl="1">
              <a:buFont typeface="Arial" pitchFamily="-107" charset="0"/>
              <a:buChar char="–"/>
              <a:defRPr/>
            </a:pPr>
            <a:r>
              <a:rPr lang="en-US" dirty="0" smtClean="0"/>
              <a:t>Galileo publishes “</a:t>
            </a:r>
            <a:r>
              <a:rPr lang="en-US" i="1" dirty="0" smtClean="0"/>
              <a:t>Dialogue Concerning the Two Chief World Systems</a:t>
            </a:r>
            <a:r>
              <a:rPr lang="en-US" dirty="0" smtClean="0"/>
              <a:t>”, defending </a:t>
            </a:r>
            <a:r>
              <a:rPr lang="en-US" dirty="0" err="1" smtClean="0"/>
              <a:t>Copernicanism</a:t>
            </a:r>
            <a:endParaRPr lang="en-US" dirty="0" smtClean="0"/>
          </a:p>
          <a:p>
            <a:pPr>
              <a:buFont typeface="Arial" pitchFamily="-107" charset="0"/>
              <a:buChar char="•"/>
              <a:defRPr/>
            </a:pPr>
            <a:r>
              <a:rPr lang="en-US" dirty="0" smtClean="0"/>
              <a:t>1633</a:t>
            </a:r>
          </a:p>
          <a:p>
            <a:pPr lvl="1">
              <a:buFont typeface="Arial" pitchFamily="-107" charset="0"/>
              <a:buChar char="–"/>
              <a:defRPr/>
            </a:pPr>
            <a:r>
              <a:rPr lang="en-US" dirty="0" smtClean="0"/>
              <a:t>Inquisition orders Galileo to affirm publicly that the earth does not move</a:t>
            </a:r>
          </a:p>
          <a:p>
            <a:pPr lvl="1">
              <a:buFont typeface="Arial" pitchFamily="-107" charset="0"/>
              <a:buChar char="–"/>
              <a:defRPr/>
            </a:pPr>
            <a:r>
              <a:rPr lang="en-US" dirty="0" smtClean="0"/>
              <a:t>Galileo placed under house arrest</a:t>
            </a:r>
          </a:p>
          <a:p>
            <a:pPr>
              <a:buFont typeface="Arial" pitchFamily="-107" charset="0"/>
              <a:buChar char="•"/>
              <a:defRPr/>
            </a:pPr>
            <a:r>
              <a:rPr lang="en-US" dirty="0" smtClean="0"/>
              <a:t>1992</a:t>
            </a:r>
          </a:p>
          <a:p>
            <a:pPr lvl="1">
              <a:buFont typeface="Arial" pitchFamily="-107" charset="0"/>
              <a:buChar char="–"/>
              <a:defRPr/>
            </a:pPr>
            <a:r>
              <a:rPr lang="en-US" dirty="0" smtClean="0"/>
              <a:t>John Paul II </a:t>
            </a:r>
            <a:r>
              <a:rPr lang="en-US" dirty="0" err="1" smtClean="0"/>
              <a:t>apologises</a:t>
            </a:r>
            <a:r>
              <a:rPr lang="en-US" dirty="0" smtClean="0"/>
              <a:t> for how the Church</a:t>
            </a:r>
          </a:p>
          <a:p>
            <a:pPr lvl="1">
              <a:buFont typeface="Arial" pitchFamily="-107" charset="0"/>
              <a:buNone/>
              <a:defRPr/>
            </a:pPr>
            <a:r>
              <a:rPr lang="en-US" dirty="0" smtClean="0"/>
              <a:t>	treated Galileo</a:t>
            </a:r>
            <a:endParaRPr lang="en-US" dirty="0"/>
          </a:p>
        </p:txBody>
      </p:sp>
      <p:sp>
        <p:nvSpPr>
          <p:cNvPr id="30724" name="Title 1"/>
          <p:cNvSpPr>
            <a:spLocks noGrp="1"/>
          </p:cNvSpPr>
          <p:nvPr>
            <p:ph type="title"/>
          </p:nvPr>
        </p:nvSpPr>
        <p:spPr/>
        <p:txBody>
          <a:bodyPr/>
          <a:lstStyle/>
          <a:p>
            <a:r>
              <a:rPr lang="en-US" smtClean="0">
                <a:ea typeface="ＭＳ Ｐゴシック" pitchFamily="4" charset="-128"/>
                <a:cs typeface="ＭＳ Ｐゴシック" pitchFamily="4" charset="-128"/>
              </a:rPr>
              <a:t>Galileo and the Inquisition</a:t>
            </a:r>
          </a:p>
        </p:txBody>
      </p:sp>
      <p:pic>
        <p:nvPicPr>
          <p:cNvPr id="5" name="Picture 4" descr="JohnPaulII.jpg"/>
          <p:cNvPicPr>
            <a:picLocks noChangeAspect="1"/>
          </p:cNvPicPr>
          <p:nvPr/>
        </p:nvPicPr>
        <p:blipFill>
          <a:blip r:embed="rId3"/>
          <a:srcRect/>
          <a:stretch>
            <a:fillRect/>
          </a:stretch>
        </p:blipFill>
        <p:spPr bwMode="auto">
          <a:xfrm>
            <a:off x="6705600" y="4495800"/>
            <a:ext cx="1762125" cy="21558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0"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fade">
                                      <p:cBhvr>
                                        <p:cTn id="3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ea typeface="ＭＳ Ｐゴシック" pitchFamily="4" charset="-128"/>
                <a:cs typeface="ＭＳ Ｐゴシック" pitchFamily="4" charset="-128"/>
              </a:rPr>
              <a:t>The Issue of Fundamentalism</a:t>
            </a:r>
          </a:p>
        </p:txBody>
      </p:sp>
      <p:pic>
        <p:nvPicPr>
          <p:cNvPr id="21507" name="Picture 3" descr="451px-Full_Book_of_Isaiah_2006-06-06.jpg"/>
          <p:cNvPicPr>
            <a:picLocks noChangeAspect="1"/>
          </p:cNvPicPr>
          <p:nvPr/>
        </p:nvPicPr>
        <p:blipFill>
          <a:blip r:embed="rId2"/>
          <a:srcRect b="25478"/>
          <a:stretch>
            <a:fillRect/>
          </a:stretch>
        </p:blipFill>
        <p:spPr bwMode="auto">
          <a:xfrm>
            <a:off x="1935163" y="1417638"/>
            <a:ext cx="5275262" cy="52197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Issue of Fundamentalism</a:t>
            </a:r>
            <a:endParaRPr lang="en-US" dirty="0"/>
          </a:p>
        </p:txBody>
      </p:sp>
      <p:sp>
        <p:nvSpPr>
          <p:cNvPr id="3" name="Content Placeholder 2"/>
          <p:cNvSpPr>
            <a:spLocks noGrp="1"/>
          </p:cNvSpPr>
          <p:nvPr>
            <p:ph idx="1"/>
          </p:nvPr>
        </p:nvSpPr>
        <p:spPr>
          <a:xfrm>
            <a:off x="457200" y="1524000"/>
            <a:ext cx="8229600" cy="5029200"/>
          </a:xfrm>
        </p:spPr>
        <p:txBody>
          <a:bodyPr>
            <a:normAutofit fontScale="85000" lnSpcReduction="20000"/>
          </a:bodyPr>
          <a:lstStyle/>
          <a:p>
            <a:pPr marL="0" indent="0">
              <a:lnSpc>
                <a:spcPct val="120000"/>
              </a:lnSpc>
              <a:buNone/>
            </a:pPr>
            <a:r>
              <a:rPr lang="en-GB" i="1" dirty="0" smtClean="0"/>
              <a:t>Seeing that in sacred Scripture God speaks through men in human fashion, it follows that the interpreter of sacred Scriptures, if he is to ascertain what God has wished to communicate to us, should carefully search out </a:t>
            </a:r>
            <a:r>
              <a:rPr lang="en-GB" i="1" dirty="0" smtClean="0">
                <a:solidFill>
                  <a:srgbClr val="FFFF00"/>
                </a:solidFill>
              </a:rPr>
              <a:t>the meaning which the sacred writers really had in mind</a:t>
            </a:r>
            <a:r>
              <a:rPr lang="en-GB" i="1" dirty="0" smtClean="0"/>
              <a:t>, …</a:t>
            </a:r>
            <a:endParaRPr lang="en-GB" dirty="0" smtClean="0"/>
          </a:p>
          <a:p>
            <a:pPr marL="0" indent="0">
              <a:lnSpc>
                <a:spcPct val="120000"/>
              </a:lnSpc>
              <a:buNone/>
            </a:pPr>
            <a:r>
              <a:rPr lang="en-GB" i="1" dirty="0" smtClean="0"/>
              <a:t>	In determining the intention of the sacred writers, attention must be paid, inter alia, to </a:t>
            </a:r>
            <a:r>
              <a:rPr lang="en-GB" i="1" dirty="0" smtClean="0">
                <a:solidFill>
                  <a:srgbClr val="FFFF00"/>
                </a:solidFill>
              </a:rPr>
              <a:t>literary forms</a:t>
            </a:r>
            <a:r>
              <a:rPr lang="en-GB" i="1" dirty="0" smtClean="0"/>
              <a:t>; for the fact is that truth is differently presented and expressed in the various types of historical writing, in prophetical and poetical texts, and in other forms of literary expression.</a:t>
            </a:r>
          </a:p>
          <a:p>
            <a:pPr marL="0" indent="0" algn="r">
              <a:lnSpc>
                <a:spcPct val="120000"/>
              </a:lnSpc>
              <a:buNone/>
            </a:pPr>
            <a:endParaRPr lang="en-GB" sz="1548" i="1" dirty="0" smtClean="0">
              <a:solidFill>
                <a:schemeClr val="accent1"/>
              </a:solidFill>
            </a:endParaRPr>
          </a:p>
          <a:p>
            <a:pPr marL="0" indent="0" algn="r">
              <a:lnSpc>
                <a:spcPct val="120000"/>
              </a:lnSpc>
              <a:buNone/>
            </a:pPr>
            <a:r>
              <a:rPr lang="en-GB" sz="2824" i="1" dirty="0" smtClean="0">
                <a:solidFill>
                  <a:schemeClr val="accent1"/>
                </a:solidFill>
              </a:rPr>
              <a:t>Vatican II, Dei Verbum 12</a:t>
            </a:r>
            <a:endParaRPr lang="en-GB" sz="2824" dirty="0" smtClean="0">
              <a:solidFill>
                <a:schemeClr val="accent1"/>
              </a:solidFill>
            </a:endParaRP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smtClean="0">
                <a:ea typeface="ＭＳ Ｐゴシック" pitchFamily="4" charset="-128"/>
                <a:cs typeface="ＭＳ Ｐゴシック" pitchFamily="4" charset="-128"/>
              </a:rPr>
              <a:t>Genesis v. Fundamentalism</a:t>
            </a:r>
          </a:p>
        </p:txBody>
      </p:sp>
      <p:sp>
        <p:nvSpPr>
          <p:cNvPr id="3" name="Content Placeholder 2"/>
          <p:cNvSpPr>
            <a:spLocks noGrp="1"/>
          </p:cNvSpPr>
          <p:nvPr>
            <p:ph sz="half" idx="1"/>
          </p:nvPr>
        </p:nvSpPr>
        <p:spPr>
          <a:xfrm>
            <a:off x="298450" y="1600200"/>
            <a:ext cx="4197350" cy="4525963"/>
          </a:xfrm>
        </p:spPr>
        <p:txBody>
          <a:bodyPr/>
          <a:lstStyle/>
          <a:p>
            <a:pPr>
              <a:buFont typeface="Arial" charset="0"/>
              <a:buChar char="•"/>
              <a:defRPr/>
            </a:pPr>
            <a:r>
              <a:rPr lang="en-US" dirty="0" smtClean="0">
                <a:solidFill>
                  <a:srgbClr val="66FFFF"/>
                </a:solidFill>
              </a:rPr>
              <a:t>Genesis 1</a:t>
            </a:r>
          </a:p>
          <a:p>
            <a:pPr lvl="1">
              <a:buFont typeface="Arial" charset="0"/>
              <a:buChar char="–"/>
              <a:defRPr/>
            </a:pPr>
            <a:r>
              <a:rPr lang="en-US" dirty="0" smtClean="0">
                <a:solidFill>
                  <a:srgbClr val="FFFFFF"/>
                </a:solidFill>
              </a:rPr>
              <a:t>Day 1 – light</a:t>
            </a:r>
          </a:p>
          <a:p>
            <a:pPr lvl="1">
              <a:buFont typeface="Arial" charset="0"/>
              <a:buChar char="–"/>
              <a:defRPr/>
            </a:pPr>
            <a:r>
              <a:rPr lang="en-US" dirty="0" smtClean="0">
                <a:solidFill>
                  <a:srgbClr val="FFFFFF"/>
                </a:solidFill>
              </a:rPr>
              <a:t>Day 2 – heavens &amp; waters</a:t>
            </a:r>
          </a:p>
          <a:p>
            <a:pPr lvl="1">
              <a:buFont typeface="Arial" charset="0"/>
              <a:buChar char="–"/>
              <a:defRPr/>
            </a:pPr>
            <a:r>
              <a:rPr lang="en-US" dirty="0" smtClean="0">
                <a:solidFill>
                  <a:srgbClr val="FFFFFF"/>
                </a:solidFill>
              </a:rPr>
              <a:t>Day 3 – dry land &amp; </a:t>
            </a:r>
            <a:r>
              <a:rPr lang="en-US" dirty="0" smtClean="0">
                <a:solidFill>
                  <a:srgbClr val="FFFF00"/>
                </a:solidFill>
              </a:rPr>
              <a:t>plants</a:t>
            </a:r>
          </a:p>
          <a:p>
            <a:pPr lvl="1">
              <a:buFont typeface="Arial" charset="0"/>
              <a:buChar char="–"/>
              <a:defRPr/>
            </a:pPr>
            <a:r>
              <a:rPr lang="en-US" dirty="0" smtClean="0">
                <a:solidFill>
                  <a:srgbClr val="FFFFFF"/>
                </a:solidFill>
              </a:rPr>
              <a:t>Day 4 – sun, moon, stars</a:t>
            </a:r>
          </a:p>
          <a:p>
            <a:pPr lvl="1">
              <a:buFont typeface="Arial" charset="0"/>
              <a:buChar char="–"/>
              <a:defRPr/>
            </a:pPr>
            <a:r>
              <a:rPr lang="en-US" dirty="0" smtClean="0">
                <a:solidFill>
                  <a:srgbClr val="FFFFFF"/>
                </a:solidFill>
              </a:rPr>
              <a:t>Day 5 – fish &amp; birds</a:t>
            </a:r>
          </a:p>
          <a:p>
            <a:pPr lvl="1">
              <a:buFont typeface="Arial" charset="0"/>
              <a:buChar char="–"/>
              <a:defRPr/>
            </a:pPr>
            <a:r>
              <a:rPr lang="en-US" dirty="0" smtClean="0">
                <a:solidFill>
                  <a:srgbClr val="FFFFFF"/>
                </a:solidFill>
              </a:rPr>
              <a:t>Day 6 – animals &amp; </a:t>
            </a:r>
            <a:r>
              <a:rPr lang="en-US" dirty="0" smtClean="0">
                <a:solidFill>
                  <a:srgbClr val="FFFF00"/>
                </a:solidFill>
              </a:rPr>
              <a:t>man</a:t>
            </a:r>
          </a:p>
        </p:txBody>
      </p:sp>
      <p:sp>
        <p:nvSpPr>
          <p:cNvPr id="4" name="Content Placeholder 3"/>
          <p:cNvSpPr>
            <a:spLocks noGrp="1"/>
          </p:cNvSpPr>
          <p:nvPr>
            <p:ph sz="half" idx="2"/>
          </p:nvPr>
        </p:nvSpPr>
        <p:spPr/>
        <p:txBody>
          <a:bodyPr/>
          <a:lstStyle/>
          <a:p>
            <a:pPr>
              <a:buFont typeface="Arial" charset="0"/>
              <a:buChar char="•"/>
              <a:defRPr/>
            </a:pPr>
            <a:r>
              <a:rPr lang="en-US" dirty="0" smtClean="0">
                <a:solidFill>
                  <a:srgbClr val="66FFFF"/>
                </a:solidFill>
              </a:rPr>
              <a:t>Genesis 2</a:t>
            </a:r>
          </a:p>
          <a:p>
            <a:pPr>
              <a:buFont typeface="Arial" charset="0"/>
              <a:buNone/>
              <a:defRPr/>
            </a:pPr>
            <a:r>
              <a:rPr lang="en-US" dirty="0" smtClean="0">
                <a:solidFill>
                  <a:srgbClr val="FFFFFF"/>
                </a:solidFill>
              </a:rPr>
              <a:t>	</a:t>
            </a:r>
            <a:r>
              <a:rPr lang="en-US" sz="2400" dirty="0" smtClean="0">
                <a:solidFill>
                  <a:srgbClr val="FFFFFF"/>
                </a:solidFill>
              </a:rPr>
              <a:t>“In the day that the Lord God made the earth and the heavens, when </a:t>
            </a:r>
            <a:r>
              <a:rPr lang="en-US" sz="2400" dirty="0" smtClean="0">
                <a:solidFill>
                  <a:srgbClr val="FFFF00"/>
                </a:solidFill>
              </a:rPr>
              <a:t>no plant </a:t>
            </a:r>
            <a:r>
              <a:rPr lang="en-US" sz="2400" dirty="0" smtClean="0">
                <a:solidFill>
                  <a:srgbClr val="FFFFFF"/>
                </a:solidFill>
              </a:rPr>
              <a:t>of the field was yet in the earth … the Lord God formed </a:t>
            </a:r>
            <a:r>
              <a:rPr lang="en-US" sz="2400" dirty="0" smtClean="0">
                <a:solidFill>
                  <a:srgbClr val="FFFF00"/>
                </a:solidFill>
              </a:rPr>
              <a:t>man </a:t>
            </a:r>
            <a:r>
              <a:rPr lang="en-US" sz="2400" dirty="0" smtClean="0">
                <a:solidFill>
                  <a:srgbClr val="FFFFFF"/>
                </a:solidFill>
              </a:rPr>
              <a:t>from the dust of the ground.”</a:t>
            </a:r>
            <a:endParaRPr lang="en-US" sz="2400" dirty="0">
              <a:solidFill>
                <a:srgbClr val="FFFF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75088" y="1289050"/>
            <a:ext cx="5040312" cy="5111750"/>
          </a:xfrm>
        </p:spPr>
        <p:txBody>
          <a:bodyPr rtlCol="0">
            <a:normAutofit/>
          </a:bodyPr>
          <a:lstStyle/>
          <a:p>
            <a:pPr eaLnBrk="1" fontAlgn="auto" hangingPunct="1">
              <a:spcAft>
                <a:spcPts val="0"/>
              </a:spcAft>
              <a:buFont typeface="Arial"/>
              <a:buNone/>
              <a:defRPr/>
            </a:pPr>
            <a:r>
              <a:rPr lang="en-US" dirty="0" smtClean="0">
                <a:ea typeface="+mn-ea"/>
                <a:cs typeface="+mn-cs"/>
              </a:rPr>
              <a:t>	“</a:t>
            </a:r>
            <a:r>
              <a:rPr lang="en-US" dirty="0" smtClean="0"/>
              <a:t>I could not imagine being an atheist at any time before 1859, when Darwin’s </a:t>
            </a:r>
            <a:r>
              <a:rPr lang="en-US" i="1" dirty="0" smtClean="0"/>
              <a:t>Origin of Species</a:t>
            </a:r>
            <a:r>
              <a:rPr lang="en-US" dirty="0" smtClean="0"/>
              <a:t> was published. … Darwin made it possible to be an intellectually fulfilled atheist.</a:t>
            </a:r>
            <a:r>
              <a:rPr lang="en-GB" dirty="0" smtClean="0">
                <a:ea typeface="+mn-ea"/>
                <a:cs typeface="+mn-cs"/>
              </a:rPr>
              <a:t>”</a:t>
            </a:r>
          </a:p>
          <a:p>
            <a:pPr algn="r" eaLnBrk="1" fontAlgn="auto" hangingPunct="1">
              <a:spcAft>
                <a:spcPts val="0"/>
              </a:spcAft>
              <a:buFont typeface="Arial"/>
              <a:buNone/>
              <a:defRPr/>
            </a:pPr>
            <a:r>
              <a:rPr lang="en-US" dirty="0" smtClean="0">
                <a:ea typeface="+mn-ea"/>
                <a:cs typeface="+mn-cs"/>
              </a:rPr>
              <a:t>	</a:t>
            </a:r>
            <a:r>
              <a:rPr lang="en-US" sz="2400" dirty="0" smtClean="0">
                <a:solidFill>
                  <a:schemeClr val="accent1"/>
                </a:solidFill>
                <a:ea typeface="+mn-ea"/>
                <a:cs typeface="+mn-cs"/>
              </a:rPr>
              <a:t>Richard Dawkins,</a:t>
            </a:r>
          </a:p>
          <a:p>
            <a:pPr algn="r" eaLnBrk="1" fontAlgn="auto" hangingPunct="1">
              <a:spcAft>
                <a:spcPts val="0"/>
              </a:spcAft>
              <a:buFont typeface="Arial"/>
              <a:buNone/>
              <a:defRPr/>
            </a:pPr>
            <a:r>
              <a:rPr lang="en-US" sz="2400" i="1" dirty="0" smtClean="0">
                <a:solidFill>
                  <a:schemeClr val="accent1"/>
                </a:solidFill>
                <a:ea typeface="+mn-ea"/>
                <a:cs typeface="+mn-cs"/>
              </a:rPr>
              <a:t>The Blind Watchmaker</a:t>
            </a:r>
            <a:r>
              <a:rPr lang="en-US" sz="2400" dirty="0" smtClean="0">
                <a:solidFill>
                  <a:schemeClr val="accent1"/>
                </a:solidFill>
                <a:ea typeface="+mn-ea"/>
                <a:cs typeface="+mn-cs"/>
              </a:rPr>
              <a:t>, </a:t>
            </a:r>
            <a:r>
              <a:rPr lang="en-US" sz="2400" dirty="0" err="1" smtClean="0">
                <a:solidFill>
                  <a:schemeClr val="accent1"/>
                </a:solidFill>
                <a:ea typeface="+mn-ea"/>
                <a:cs typeface="+mn-cs"/>
              </a:rPr>
              <a:t>p</a:t>
            </a:r>
            <a:r>
              <a:rPr lang="en-US" sz="2400" dirty="0" smtClean="0">
                <a:solidFill>
                  <a:schemeClr val="accent1"/>
                </a:solidFill>
                <a:ea typeface="+mn-ea"/>
                <a:cs typeface="+mn-cs"/>
              </a:rPr>
              <a:t>. 7</a:t>
            </a:r>
          </a:p>
        </p:txBody>
      </p:sp>
      <p:pic>
        <p:nvPicPr>
          <p:cNvPr id="15363" name="Picture 3" descr="Dawkins_2.jpg"/>
          <p:cNvPicPr>
            <a:picLocks noChangeAspect="1"/>
          </p:cNvPicPr>
          <p:nvPr/>
        </p:nvPicPr>
        <p:blipFill>
          <a:blip r:embed="rId2"/>
          <a:srcRect/>
          <a:stretch>
            <a:fillRect/>
          </a:stretch>
        </p:blipFill>
        <p:spPr bwMode="auto">
          <a:xfrm>
            <a:off x="460375" y="1257300"/>
            <a:ext cx="3349625" cy="42497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ea typeface="ＭＳ Ｐゴシック" pitchFamily="4" charset="-128"/>
                <a:cs typeface="ＭＳ Ｐゴシック" pitchFamily="4" charset="-128"/>
              </a:rPr>
              <a:t>St Augustine </a:t>
            </a:r>
            <a:r>
              <a:rPr lang="en-US" dirty="0" err="1" smtClean="0">
                <a:ea typeface="ＭＳ Ｐゴシック" pitchFamily="4" charset="-128"/>
                <a:cs typeface="ＭＳ Ｐゴシック" pitchFamily="4" charset="-128"/>
              </a:rPr>
              <a:t>v</a:t>
            </a:r>
            <a:r>
              <a:rPr lang="en-US" dirty="0" smtClean="0">
                <a:ea typeface="ＭＳ Ｐゴシック" pitchFamily="4" charset="-128"/>
                <a:cs typeface="ＭＳ Ｐゴシック" pitchFamily="4" charset="-128"/>
              </a:rPr>
              <a:t>. Fundamentalism</a:t>
            </a:r>
          </a:p>
        </p:txBody>
      </p:sp>
      <p:sp>
        <p:nvSpPr>
          <p:cNvPr id="4" name="Content Placeholder 3"/>
          <p:cNvSpPr>
            <a:spLocks noGrp="1"/>
          </p:cNvSpPr>
          <p:nvPr>
            <p:ph sz="half" idx="2"/>
          </p:nvPr>
        </p:nvSpPr>
        <p:spPr>
          <a:xfrm>
            <a:off x="3048000" y="1600200"/>
            <a:ext cx="5638800" cy="4852988"/>
          </a:xfrm>
        </p:spPr>
        <p:txBody>
          <a:bodyPr/>
          <a:lstStyle/>
          <a:p>
            <a:pPr>
              <a:buFont typeface="Arial" charset="0"/>
              <a:buNone/>
              <a:defRPr/>
            </a:pPr>
            <a:r>
              <a:rPr lang="en-GB" dirty="0" smtClean="0"/>
              <a:t>	“In all the days of creation there is one day, and it is not to be taken in the sense of our day, which we reckon by the course of the sun; but it must have </a:t>
            </a:r>
            <a:r>
              <a:rPr lang="en-GB" dirty="0" smtClean="0">
                <a:solidFill>
                  <a:srgbClr val="FFFF00"/>
                </a:solidFill>
              </a:rPr>
              <a:t>another meaning</a:t>
            </a:r>
            <a:r>
              <a:rPr lang="en-GB" dirty="0" smtClean="0">
                <a:solidFill>
                  <a:srgbClr val="FFFFFF"/>
                </a:solidFill>
              </a:rPr>
              <a:t>, applicable to the three days mentioned </a:t>
            </a:r>
            <a:r>
              <a:rPr lang="en-GB" dirty="0" smtClean="0">
                <a:solidFill>
                  <a:srgbClr val="FFFF00"/>
                </a:solidFill>
              </a:rPr>
              <a:t>before the creation of the heavenly bodies.</a:t>
            </a:r>
            <a:r>
              <a:rPr lang="en-GB" dirty="0" smtClean="0">
                <a:solidFill>
                  <a:schemeClr val="accent1">
                    <a:lumMod val="20000"/>
                    <a:lumOff val="80000"/>
                  </a:schemeClr>
                </a:solidFill>
              </a:rPr>
              <a:t>”</a:t>
            </a:r>
            <a:endParaRPr lang="en-GB" sz="2000" dirty="0" smtClean="0"/>
          </a:p>
          <a:p>
            <a:pPr algn="r">
              <a:buFont typeface="Arial" charset="0"/>
              <a:buNone/>
              <a:defRPr/>
            </a:pPr>
            <a:endParaRPr lang="en-GB" sz="2000" dirty="0" smtClean="0">
              <a:solidFill>
                <a:srgbClr val="3399FF"/>
              </a:solidFill>
            </a:endParaRPr>
          </a:p>
          <a:p>
            <a:pPr algn="r">
              <a:buFont typeface="Arial" charset="0"/>
              <a:buNone/>
              <a:defRPr/>
            </a:pPr>
            <a:r>
              <a:rPr lang="en-GB" sz="2000" dirty="0" smtClean="0">
                <a:solidFill>
                  <a:srgbClr val="3399FF"/>
                </a:solidFill>
              </a:rPr>
              <a:t>St Augustine, </a:t>
            </a:r>
            <a:r>
              <a:rPr lang="en-GB" sz="2000" i="1" dirty="0" smtClean="0">
                <a:solidFill>
                  <a:srgbClr val="3399FF"/>
                </a:solidFill>
              </a:rPr>
              <a:t>De </a:t>
            </a:r>
            <a:r>
              <a:rPr lang="en-GB" sz="2000" i="1" dirty="0" err="1" smtClean="0">
                <a:solidFill>
                  <a:srgbClr val="3399FF"/>
                </a:solidFill>
              </a:rPr>
              <a:t>Genesi</a:t>
            </a:r>
            <a:r>
              <a:rPr lang="en-GB" sz="2000" i="1" dirty="0" smtClean="0">
                <a:solidFill>
                  <a:srgbClr val="3399FF"/>
                </a:solidFill>
              </a:rPr>
              <a:t> ad </a:t>
            </a:r>
            <a:r>
              <a:rPr lang="en-GB" sz="2000" i="1" dirty="0" err="1" smtClean="0">
                <a:solidFill>
                  <a:srgbClr val="3399FF"/>
                </a:solidFill>
              </a:rPr>
              <a:t>Litteram</a:t>
            </a:r>
            <a:r>
              <a:rPr lang="en-GB" sz="2000" dirty="0" smtClean="0">
                <a:solidFill>
                  <a:srgbClr val="3399FF"/>
                </a:solidFill>
              </a:rPr>
              <a:t>, </a:t>
            </a:r>
            <a:r>
              <a:rPr lang="en-GB" sz="2000" dirty="0" err="1" smtClean="0">
                <a:solidFill>
                  <a:srgbClr val="3399FF"/>
                </a:solidFill>
              </a:rPr>
              <a:t>bk</a:t>
            </a:r>
            <a:r>
              <a:rPr lang="en-GB" sz="2000" dirty="0" smtClean="0">
                <a:solidFill>
                  <a:srgbClr val="3399FF"/>
                </a:solidFill>
              </a:rPr>
              <a:t> 4, </a:t>
            </a:r>
            <a:r>
              <a:rPr lang="en-GB" sz="2000" dirty="0" err="1" smtClean="0">
                <a:solidFill>
                  <a:srgbClr val="3399FF"/>
                </a:solidFill>
              </a:rPr>
              <a:t>ch</a:t>
            </a:r>
            <a:r>
              <a:rPr lang="en-GB" sz="2000" dirty="0" smtClean="0">
                <a:solidFill>
                  <a:srgbClr val="3399FF"/>
                </a:solidFill>
              </a:rPr>
              <a:t> 26</a:t>
            </a:r>
          </a:p>
        </p:txBody>
      </p:sp>
      <p:pic>
        <p:nvPicPr>
          <p:cNvPr id="33796" name="Picture 5" descr="Augustine.jpg"/>
          <p:cNvPicPr>
            <a:picLocks noChangeAspect="1"/>
          </p:cNvPicPr>
          <p:nvPr/>
        </p:nvPicPr>
        <p:blipFill>
          <a:blip r:embed="rId2"/>
          <a:srcRect/>
          <a:stretch>
            <a:fillRect/>
          </a:stretch>
        </p:blipFill>
        <p:spPr bwMode="auto">
          <a:xfrm>
            <a:off x="690563" y="1668463"/>
            <a:ext cx="2198687" cy="3470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4"/>
          <p:cNvSpPr>
            <a:spLocks noGrp="1"/>
          </p:cNvSpPr>
          <p:nvPr>
            <p:ph type="title"/>
          </p:nvPr>
        </p:nvSpPr>
        <p:spPr>
          <a:xfrm>
            <a:off x="246063" y="274638"/>
            <a:ext cx="8709025" cy="1143000"/>
          </a:xfrm>
        </p:spPr>
        <p:txBody>
          <a:bodyPr/>
          <a:lstStyle/>
          <a:p>
            <a:r>
              <a:rPr lang="en-US" smtClean="0">
                <a:ea typeface="ＭＳ Ｐゴシック" pitchFamily="4" charset="-128"/>
                <a:cs typeface="ＭＳ Ｐゴシック" pitchFamily="4" charset="-128"/>
              </a:rPr>
              <a:t>The Catechism v. Fundamentalism</a:t>
            </a:r>
          </a:p>
        </p:txBody>
      </p:sp>
      <p:sp>
        <p:nvSpPr>
          <p:cNvPr id="33795" name="Content Placeholder 5"/>
          <p:cNvSpPr>
            <a:spLocks noGrp="1"/>
          </p:cNvSpPr>
          <p:nvPr>
            <p:ph idx="1"/>
          </p:nvPr>
        </p:nvSpPr>
        <p:spPr>
          <a:xfrm>
            <a:off x="2786063" y="1600200"/>
            <a:ext cx="5900737" cy="5105400"/>
          </a:xfrm>
        </p:spPr>
        <p:txBody>
          <a:bodyPr/>
          <a:lstStyle/>
          <a:p>
            <a:pPr marL="0" indent="0">
              <a:buNone/>
            </a:pPr>
            <a:r>
              <a:rPr lang="en-GB" sz="2400" dirty="0" smtClean="0">
                <a:ea typeface="ＭＳ Ｐゴシック" pitchFamily="4" charset="-128"/>
                <a:cs typeface="ＭＳ Ｐゴシック" pitchFamily="4" charset="-128"/>
              </a:rPr>
              <a:t>“The biblical account expresses this reality in </a:t>
            </a:r>
            <a:r>
              <a:rPr lang="en-GB" sz="2400" dirty="0" smtClean="0">
                <a:solidFill>
                  <a:srgbClr val="FFFF00"/>
                </a:solidFill>
                <a:ea typeface="ＭＳ Ｐゴシック" pitchFamily="4" charset="-128"/>
                <a:cs typeface="ＭＳ Ｐゴシック" pitchFamily="4" charset="-128"/>
              </a:rPr>
              <a:t>symbolic language </a:t>
            </a:r>
            <a:r>
              <a:rPr lang="en-GB" sz="2400" dirty="0" smtClean="0">
                <a:ea typeface="ＭＳ Ｐゴシック" pitchFamily="4" charset="-128"/>
                <a:cs typeface="ＭＳ Ｐゴシック" pitchFamily="4" charset="-128"/>
              </a:rPr>
              <a:t>when it affirms that ‘then the Lord God formed man of dust from the ground, and breathed into his nostrils the breath of life; and man became a living being.’ [Gen 2:7].”</a:t>
            </a:r>
          </a:p>
          <a:p>
            <a:pPr marL="0" indent="0" algn="r">
              <a:buNone/>
            </a:pPr>
            <a:r>
              <a:rPr lang="en-GB" sz="2000" i="1" dirty="0" smtClean="0">
                <a:solidFill>
                  <a:schemeClr val="accent1"/>
                </a:solidFill>
                <a:ea typeface="ＭＳ Ｐゴシック" pitchFamily="4" charset="-128"/>
                <a:cs typeface="ＭＳ Ｐゴシック" pitchFamily="4" charset="-128"/>
              </a:rPr>
              <a:t>Catechism of the Catholic Church </a:t>
            </a:r>
            <a:r>
              <a:rPr lang="en-GB" sz="2000" dirty="0" smtClean="0">
                <a:solidFill>
                  <a:schemeClr val="accent1"/>
                </a:solidFill>
                <a:ea typeface="ＭＳ Ｐゴシック" pitchFamily="4" charset="-128"/>
                <a:cs typeface="ＭＳ Ｐゴシック" pitchFamily="4" charset="-128"/>
              </a:rPr>
              <a:t>362</a:t>
            </a:r>
          </a:p>
          <a:p>
            <a:pPr marL="0" indent="0">
              <a:buNone/>
            </a:pPr>
            <a:endParaRPr lang="en-GB" sz="2000" dirty="0" smtClean="0">
              <a:ea typeface="ＭＳ Ｐゴシック" pitchFamily="4" charset="-128"/>
              <a:cs typeface="ＭＳ Ｐゴシック" pitchFamily="4" charset="-128"/>
            </a:endParaRPr>
          </a:p>
          <a:p>
            <a:pPr marL="0" indent="0">
              <a:buNone/>
            </a:pPr>
            <a:r>
              <a:rPr lang="en-GB" sz="2400" dirty="0" smtClean="0">
                <a:solidFill>
                  <a:srgbClr val="FFFFFF"/>
                </a:solidFill>
                <a:ea typeface="ＭＳ Ｐゴシック" pitchFamily="4" charset="-128"/>
                <a:cs typeface="ＭＳ Ｐゴシック" pitchFamily="4" charset="-128"/>
              </a:rPr>
              <a:t>“The account of the fall in </a:t>
            </a:r>
            <a:r>
              <a:rPr lang="en-GB" sz="2400" i="1" dirty="0" smtClean="0">
                <a:solidFill>
                  <a:srgbClr val="FFFFFF"/>
                </a:solidFill>
                <a:ea typeface="ＭＳ Ｐゴシック" pitchFamily="4" charset="-128"/>
                <a:cs typeface="ＭＳ Ｐゴシック" pitchFamily="4" charset="-128"/>
              </a:rPr>
              <a:t>Genesis </a:t>
            </a:r>
            <a:r>
              <a:rPr lang="en-GB" sz="2400" dirty="0" smtClean="0">
                <a:solidFill>
                  <a:srgbClr val="FFFFFF"/>
                </a:solidFill>
                <a:ea typeface="ＭＳ Ｐゴシック" pitchFamily="4" charset="-128"/>
                <a:cs typeface="ＭＳ Ｐゴシック" pitchFamily="4" charset="-128"/>
              </a:rPr>
              <a:t>3 uses </a:t>
            </a:r>
            <a:r>
              <a:rPr lang="en-GB" sz="2400" dirty="0" smtClean="0">
                <a:solidFill>
                  <a:srgbClr val="FFFF00"/>
                </a:solidFill>
                <a:ea typeface="ＭＳ Ｐゴシック" pitchFamily="4" charset="-128"/>
                <a:cs typeface="ＭＳ Ｐゴシック" pitchFamily="4" charset="-128"/>
              </a:rPr>
              <a:t>figurative language</a:t>
            </a:r>
            <a:r>
              <a:rPr lang="en-GB" sz="2400" dirty="0" smtClean="0">
                <a:solidFill>
                  <a:srgbClr val="FFFFFF"/>
                </a:solidFill>
                <a:ea typeface="ＭＳ Ｐゴシック" pitchFamily="4" charset="-128"/>
                <a:cs typeface="ＭＳ Ｐゴシック" pitchFamily="4" charset="-128"/>
              </a:rPr>
              <a:t>, but affirms a primeval event, a deed that took place at the beginning of human history.”</a:t>
            </a:r>
          </a:p>
          <a:p>
            <a:pPr marL="0" indent="0" algn="r">
              <a:buNone/>
            </a:pPr>
            <a:r>
              <a:rPr lang="en-GB" sz="2000" i="1" dirty="0" smtClean="0">
                <a:solidFill>
                  <a:schemeClr val="accent1"/>
                </a:solidFill>
                <a:ea typeface="ＭＳ Ｐゴシック" pitchFamily="4" charset="-128"/>
                <a:cs typeface="ＭＳ Ｐゴシック" pitchFamily="4" charset="-128"/>
              </a:rPr>
              <a:t>Catechism of the Catholic Church </a:t>
            </a:r>
            <a:r>
              <a:rPr lang="en-GB" sz="2000" dirty="0" smtClean="0">
                <a:solidFill>
                  <a:schemeClr val="accent1"/>
                </a:solidFill>
                <a:ea typeface="ＭＳ Ｐゴシック" pitchFamily="4" charset="-128"/>
                <a:cs typeface="ＭＳ Ｐゴシック" pitchFamily="4" charset="-128"/>
              </a:rPr>
              <a:t>390</a:t>
            </a:r>
          </a:p>
          <a:p>
            <a:endParaRPr lang="en-US" sz="2400" dirty="0" smtClean="0">
              <a:solidFill>
                <a:srgbClr val="FFF3CB"/>
              </a:solidFill>
              <a:ea typeface="ＭＳ Ｐゴシック" pitchFamily="4" charset="-128"/>
              <a:cs typeface="ＭＳ Ｐゴシック" pitchFamily="4" charset="-128"/>
            </a:endParaRPr>
          </a:p>
        </p:txBody>
      </p:sp>
      <p:pic>
        <p:nvPicPr>
          <p:cNvPr id="34820" name="Picture 6" descr="CCC.jpg"/>
          <p:cNvPicPr>
            <a:picLocks noChangeAspect="1"/>
          </p:cNvPicPr>
          <p:nvPr/>
        </p:nvPicPr>
        <p:blipFill>
          <a:blip r:embed="rId2"/>
          <a:srcRect/>
          <a:stretch>
            <a:fillRect/>
          </a:stretch>
        </p:blipFill>
        <p:spPr bwMode="auto">
          <a:xfrm>
            <a:off x="519113" y="2400300"/>
            <a:ext cx="1917700" cy="2857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379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3795">
                                            <p:txEl>
                                              <p:pRg st="3" end="3"/>
                                            </p:txEl>
                                          </p:spTgt>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smtClean="0">
                <a:ea typeface="ＭＳ Ｐゴシック" pitchFamily="-109" charset="-128"/>
                <a:cs typeface="ＭＳ Ｐゴシック" pitchFamily="-109" charset="-128"/>
              </a:rPr>
              <a:t>A God of the Gaps?</a:t>
            </a:r>
          </a:p>
        </p:txBody>
      </p:sp>
      <p:sp>
        <p:nvSpPr>
          <p:cNvPr id="3" name="Content Placeholder 2"/>
          <p:cNvSpPr>
            <a:spLocks noGrp="1"/>
          </p:cNvSpPr>
          <p:nvPr>
            <p:ph idx="1"/>
          </p:nvPr>
        </p:nvSpPr>
        <p:spPr>
          <a:xfrm>
            <a:off x="2967038" y="1600200"/>
            <a:ext cx="5719762" cy="4525963"/>
          </a:xfrm>
        </p:spPr>
        <p:txBody>
          <a:bodyPr/>
          <a:lstStyle/>
          <a:p>
            <a:pPr>
              <a:buFont typeface="Arial" charset="0"/>
              <a:buChar char="•"/>
              <a:defRPr/>
            </a:pPr>
            <a:r>
              <a:rPr lang="en-US" sz="2800" dirty="0" smtClean="0">
                <a:solidFill>
                  <a:srgbClr val="66FFFF"/>
                </a:solidFill>
              </a:rPr>
              <a:t>William Paley (1743-1805)</a:t>
            </a:r>
          </a:p>
          <a:p>
            <a:pPr lvl="1">
              <a:buFont typeface="Arial" charset="0"/>
              <a:buChar char="–"/>
              <a:defRPr/>
            </a:pPr>
            <a:r>
              <a:rPr lang="en-US" sz="2400" dirty="0" smtClean="0">
                <a:solidFill>
                  <a:schemeClr val="accent1">
                    <a:lumMod val="20000"/>
                    <a:lumOff val="80000"/>
                  </a:schemeClr>
                </a:solidFill>
              </a:rPr>
              <a:t>Suppose you find a stone on a heath</a:t>
            </a:r>
          </a:p>
          <a:p>
            <a:pPr lvl="2">
              <a:buFont typeface="Arial" charset="0"/>
              <a:buChar char="•"/>
              <a:defRPr/>
            </a:pPr>
            <a:r>
              <a:rPr lang="en-US" dirty="0" smtClean="0">
                <a:solidFill>
                  <a:srgbClr val="66FF66"/>
                </a:solidFill>
              </a:rPr>
              <a:t>Maybe it has always been there</a:t>
            </a:r>
          </a:p>
          <a:p>
            <a:pPr lvl="1">
              <a:buFont typeface="Arial" charset="0"/>
              <a:buChar char="–"/>
              <a:defRPr/>
            </a:pPr>
            <a:r>
              <a:rPr lang="en-US" sz="2400" dirty="0" smtClean="0">
                <a:solidFill>
                  <a:schemeClr val="accent1">
                    <a:lumMod val="20000"/>
                    <a:lumOff val="80000"/>
                  </a:schemeClr>
                </a:solidFill>
              </a:rPr>
              <a:t>Suppose you find a watch on a heath</a:t>
            </a:r>
          </a:p>
          <a:p>
            <a:pPr lvl="2">
              <a:buFont typeface="Arial" charset="0"/>
              <a:buChar char="•"/>
              <a:defRPr/>
            </a:pPr>
            <a:r>
              <a:rPr lang="en-US" dirty="0" smtClean="0">
                <a:solidFill>
                  <a:srgbClr val="66FF66"/>
                </a:solidFill>
              </a:rPr>
              <a:t>It is so complex, it must have been designed</a:t>
            </a:r>
          </a:p>
          <a:p>
            <a:pPr lvl="1">
              <a:buFont typeface="Arial" charset="0"/>
              <a:buChar char="–"/>
              <a:defRPr/>
            </a:pPr>
            <a:r>
              <a:rPr lang="en-US" sz="2400" dirty="0" smtClean="0">
                <a:solidFill>
                  <a:schemeClr val="accent1">
                    <a:lumMod val="20000"/>
                    <a:lumOff val="80000"/>
                  </a:schemeClr>
                </a:solidFill>
              </a:rPr>
              <a:t>Suppose you find living things</a:t>
            </a:r>
          </a:p>
          <a:p>
            <a:pPr lvl="2">
              <a:buFont typeface="Arial" charset="0"/>
              <a:buChar char="•"/>
              <a:defRPr/>
            </a:pPr>
            <a:r>
              <a:rPr lang="en-US" dirty="0" smtClean="0">
                <a:solidFill>
                  <a:srgbClr val="66FF66"/>
                </a:solidFill>
              </a:rPr>
              <a:t>Much more complex than a watch</a:t>
            </a:r>
          </a:p>
          <a:p>
            <a:pPr lvl="2">
              <a:buFont typeface="Arial" charset="0"/>
              <a:buChar char="•"/>
              <a:defRPr/>
            </a:pPr>
            <a:r>
              <a:rPr lang="en-US" dirty="0" smtClean="0">
                <a:solidFill>
                  <a:srgbClr val="66FF66"/>
                </a:solidFill>
              </a:rPr>
              <a:t>They must have been designed … by God</a:t>
            </a:r>
            <a:endParaRPr lang="en-US" dirty="0">
              <a:solidFill>
                <a:srgbClr val="66FF66"/>
              </a:solidFill>
            </a:endParaRPr>
          </a:p>
        </p:txBody>
      </p:sp>
      <p:pic>
        <p:nvPicPr>
          <p:cNvPr id="4" name="Picture 3" descr="PaleyWilliam.jpg"/>
          <p:cNvPicPr>
            <a:picLocks noChangeAspect="1"/>
          </p:cNvPicPr>
          <p:nvPr/>
        </p:nvPicPr>
        <p:blipFill>
          <a:blip r:embed="rId2"/>
          <a:srcRect l="6512" t="5417" r="8818"/>
          <a:stretch>
            <a:fillRect/>
          </a:stretch>
        </p:blipFill>
        <p:spPr bwMode="auto">
          <a:xfrm>
            <a:off x="354013" y="1320800"/>
            <a:ext cx="2393950" cy="3244850"/>
          </a:xfrm>
          <a:prstGeom prst="rect">
            <a:avLst/>
          </a:prstGeom>
          <a:noFill/>
          <a:ln w="9525">
            <a:noFill/>
            <a:miter lim="800000"/>
            <a:headEnd/>
            <a:tailEnd/>
          </a:ln>
        </p:spPr>
      </p:pic>
      <p:pic>
        <p:nvPicPr>
          <p:cNvPr id="5" name="Picture 4" descr="Watch.jpg"/>
          <p:cNvPicPr>
            <a:picLocks noChangeAspect="1"/>
          </p:cNvPicPr>
          <p:nvPr/>
        </p:nvPicPr>
        <p:blipFill>
          <a:blip r:embed="rId3"/>
          <a:srcRect/>
          <a:stretch>
            <a:fillRect/>
          </a:stretch>
        </p:blipFill>
        <p:spPr bwMode="auto">
          <a:xfrm>
            <a:off x="354013" y="2957513"/>
            <a:ext cx="2393950" cy="3397250"/>
          </a:xfrm>
          <a:prstGeom prst="rect">
            <a:avLst/>
          </a:prstGeom>
          <a:noFill/>
          <a:ln w="9525">
            <a:noFill/>
            <a:miter lim="800000"/>
            <a:headEnd/>
            <a:tailEnd/>
          </a:ln>
        </p:spPr>
      </p:pic>
      <p:pic>
        <p:nvPicPr>
          <p:cNvPr id="6" name="Picture 5" descr="Leopard.jpg"/>
          <p:cNvPicPr>
            <a:picLocks noChangeAspect="1"/>
          </p:cNvPicPr>
          <p:nvPr/>
        </p:nvPicPr>
        <p:blipFill>
          <a:blip r:embed="rId4"/>
          <a:srcRect/>
          <a:stretch>
            <a:fillRect/>
          </a:stretch>
        </p:blipFill>
        <p:spPr bwMode="auto">
          <a:xfrm>
            <a:off x="103188" y="4876800"/>
            <a:ext cx="3497262" cy="178911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Analysis of Paley’s Argument</a:t>
            </a:r>
            <a:endParaRPr lang="en-US" dirty="0"/>
          </a:p>
        </p:txBody>
      </p:sp>
      <p:sp>
        <p:nvSpPr>
          <p:cNvPr id="3" name="Content Placeholder 2"/>
          <p:cNvSpPr>
            <a:spLocks noGrp="1"/>
          </p:cNvSpPr>
          <p:nvPr>
            <p:ph idx="1"/>
          </p:nvPr>
        </p:nvSpPr>
        <p:spPr/>
        <p:txBody>
          <a:bodyPr/>
          <a:lstStyle/>
          <a:p>
            <a:pPr marL="514350" indent="-514350">
              <a:buFont typeface="+mj-lt"/>
              <a:buAutoNum type="arabicPeriod"/>
            </a:pPr>
            <a:r>
              <a:rPr lang="en-US" dirty="0" smtClean="0"/>
              <a:t>Complex structure and working of living beings needs explaining</a:t>
            </a:r>
          </a:p>
          <a:p>
            <a:pPr marL="514350" indent="-514350">
              <a:buFont typeface="+mj-lt"/>
              <a:buAutoNum type="arabicPeriod"/>
            </a:pPr>
            <a:endParaRPr lang="en-US" dirty="0" smtClean="0"/>
          </a:p>
          <a:p>
            <a:pPr marL="514350" indent="-514350">
              <a:buFont typeface="+mj-lt"/>
              <a:buAutoNum type="arabicPeriod"/>
            </a:pPr>
            <a:r>
              <a:rPr lang="en-US" dirty="0" smtClean="0"/>
              <a:t>This cannot be explained naturally</a:t>
            </a:r>
          </a:p>
          <a:p>
            <a:pPr marL="514350" indent="-514350">
              <a:buFont typeface="+mj-lt"/>
              <a:buAutoNum type="arabicPeriod"/>
            </a:pPr>
            <a:endParaRPr lang="en-US" dirty="0" smtClean="0"/>
          </a:p>
          <a:p>
            <a:pPr marL="514350" indent="-514350">
              <a:buFont typeface="+mj-lt"/>
              <a:buAutoNum type="arabicPeriod"/>
            </a:pPr>
            <a:r>
              <a:rPr lang="en-US" dirty="0" smtClean="0"/>
              <a:t>Therefore it must have been produced supernaturally</a:t>
            </a:r>
            <a:endParaRPr lang="en-US" dirty="0"/>
          </a:p>
        </p:txBody>
      </p:sp>
      <p:sp>
        <p:nvSpPr>
          <p:cNvPr id="4" name="TextBox 3"/>
          <p:cNvSpPr txBox="1"/>
          <p:nvPr/>
        </p:nvSpPr>
        <p:spPr>
          <a:xfrm>
            <a:off x="7772400" y="1819870"/>
            <a:ext cx="1066800" cy="923330"/>
          </a:xfrm>
          <a:prstGeom prst="rect">
            <a:avLst/>
          </a:prstGeom>
          <a:noFill/>
        </p:spPr>
        <p:txBody>
          <a:bodyPr wrap="square" rtlCol="0">
            <a:spAutoFit/>
          </a:bodyPr>
          <a:lstStyle/>
          <a:p>
            <a:r>
              <a:rPr lang="en-US" sz="5400" dirty="0" smtClean="0">
                <a:solidFill>
                  <a:srgbClr val="FF0000"/>
                </a:solidFill>
                <a:latin typeface="Zapf Dingbats"/>
                <a:ea typeface="Zapf Dingbats"/>
                <a:cs typeface="Zapf Dingbats"/>
              </a:rPr>
              <a:t>✔</a:t>
            </a:r>
            <a:endParaRPr lang="en-US" sz="5400" dirty="0">
              <a:solidFill>
                <a:srgbClr val="FF0000"/>
              </a:solidFill>
            </a:endParaRPr>
          </a:p>
        </p:txBody>
      </p:sp>
      <p:sp>
        <p:nvSpPr>
          <p:cNvPr id="5" name="TextBox 4"/>
          <p:cNvSpPr txBox="1"/>
          <p:nvPr/>
        </p:nvSpPr>
        <p:spPr>
          <a:xfrm>
            <a:off x="2819400" y="3069848"/>
            <a:ext cx="5867400" cy="892552"/>
          </a:xfrm>
          <a:prstGeom prst="rect">
            <a:avLst/>
          </a:prstGeom>
          <a:noFill/>
        </p:spPr>
        <p:txBody>
          <a:bodyPr wrap="square" rtlCol="0">
            <a:spAutoFit/>
          </a:bodyPr>
          <a:lstStyle/>
          <a:p>
            <a:pPr algn="r"/>
            <a:r>
              <a:rPr lang="en-US" sz="5200" b="1" dirty="0" smtClean="0">
                <a:solidFill>
                  <a:srgbClr val="FF0000"/>
                </a:solidFill>
                <a:latin typeface="Chalkboard"/>
                <a:cs typeface="Chalkboard"/>
              </a:rPr>
              <a:t>Gap !</a:t>
            </a:r>
          </a:p>
        </p:txBody>
      </p:sp>
      <p:sp>
        <p:nvSpPr>
          <p:cNvPr id="6" name="TextBox 5"/>
          <p:cNvSpPr txBox="1"/>
          <p:nvPr/>
        </p:nvSpPr>
        <p:spPr>
          <a:xfrm>
            <a:off x="2819400" y="4800600"/>
            <a:ext cx="5867400" cy="1031051"/>
          </a:xfrm>
          <a:prstGeom prst="rect">
            <a:avLst/>
          </a:prstGeom>
          <a:noFill/>
        </p:spPr>
        <p:txBody>
          <a:bodyPr wrap="square" rtlCol="0">
            <a:spAutoFit/>
          </a:bodyPr>
          <a:lstStyle/>
          <a:p>
            <a:pPr algn="r"/>
            <a:r>
              <a:rPr lang="en-US" sz="6100" b="1" dirty="0" smtClean="0">
                <a:solidFill>
                  <a:srgbClr val="FF0000"/>
                </a:solidFill>
                <a:latin typeface="Zapf Dingbats"/>
                <a:ea typeface="Zapf Dingbats"/>
                <a:cs typeface="Zapf Dingbats"/>
              </a:rPr>
              <a:t>✗</a:t>
            </a:r>
            <a:r>
              <a:rPr lang="en-US" sz="3800" b="1" dirty="0" smtClean="0">
                <a:solidFill>
                  <a:srgbClr val="FF0000"/>
                </a:solidFill>
                <a:latin typeface="Zapf Dingbats"/>
                <a:ea typeface="Zapf Dingbats"/>
                <a:cs typeface="Zapf Dingbats"/>
              </a:rPr>
              <a:t> </a:t>
            </a:r>
            <a:r>
              <a:rPr lang="en-US" sz="3800" b="1" dirty="0" smtClean="0">
                <a:solidFill>
                  <a:srgbClr val="FF0000"/>
                </a:solidFill>
                <a:latin typeface="Chalkboard"/>
                <a:cs typeface="Chalkboard"/>
              </a:rPr>
              <a:t>False Conclusion</a:t>
            </a:r>
            <a:endParaRPr lang="en-US" sz="3800" b="1" dirty="0">
              <a:solidFill>
                <a:srgbClr val="FF0000"/>
              </a:solidFill>
              <a:latin typeface="Chalkboard"/>
              <a:cs typeface="Chalkboard"/>
            </a:endParaRPr>
          </a:p>
        </p:txBody>
      </p:sp>
      <p:sp>
        <p:nvSpPr>
          <p:cNvPr id="7" name="TextBox 6"/>
          <p:cNvSpPr txBox="1"/>
          <p:nvPr/>
        </p:nvSpPr>
        <p:spPr>
          <a:xfrm>
            <a:off x="1143000" y="3733800"/>
            <a:ext cx="5867400" cy="677108"/>
          </a:xfrm>
          <a:prstGeom prst="rect">
            <a:avLst/>
          </a:prstGeom>
          <a:noFill/>
        </p:spPr>
        <p:txBody>
          <a:bodyPr wrap="square" rtlCol="0">
            <a:spAutoFit/>
          </a:bodyPr>
          <a:lstStyle/>
          <a:p>
            <a:pPr algn="r"/>
            <a:r>
              <a:rPr lang="en-US" sz="3800" b="1" dirty="0" smtClean="0">
                <a:solidFill>
                  <a:srgbClr val="FFFF00"/>
                </a:solidFill>
                <a:latin typeface="Chalkboard"/>
                <a:cs typeface="Chalkboard"/>
              </a:rPr>
              <a:t>Filled in by Darwin (?)</a:t>
            </a:r>
            <a:endParaRPr lang="en-US" sz="3800" b="1" dirty="0">
              <a:solidFill>
                <a:srgbClr val="FFFF00"/>
              </a:solidFill>
              <a:latin typeface="Chalkboard"/>
              <a:cs typeface="Chalkboar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6"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65088"/>
            <a:ext cx="8229600" cy="893762"/>
          </a:xfrm>
        </p:spPr>
        <p:txBody>
          <a:bodyPr/>
          <a:lstStyle/>
          <a:p>
            <a:r>
              <a:rPr lang="en-US" dirty="0" smtClean="0">
                <a:ea typeface="ＭＳ Ｐゴシック" pitchFamily="-109" charset="-128"/>
                <a:cs typeface="ＭＳ Ｐゴシック" pitchFamily="-109" charset="-128"/>
              </a:rPr>
              <a:t>The Problem Further Unmasked</a:t>
            </a:r>
          </a:p>
        </p:txBody>
      </p:sp>
      <p:sp>
        <p:nvSpPr>
          <p:cNvPr id="3" name="Content Placeholder 2"/>
          <p:cNvSpPr>
            <a:spLocks noGrp="1"/>
          </p:cNvSpPr>
          <p:nvPr>
            <p:ph idx="1"/>
          </p:nvPr>
        </p:nvSpPr>
        <p:spPr>
          <a:xfrm>
            <a:off x="457200" y="1266785"/>
            <a:ext cx="8229600" cy="5210215"/>
          </a:xfrm>
        </p:spPr>
        <p:txBody>
          <a:bodyPr/>
          <a:lstStyle/>
          <a:p>
            <a:pPr>
              <a:buFont typeface="Arial" charset="0"/>
              <a:buChar char="•"/>
              <a:defRPr/>
            </a:pPr>
            <a:r>
              <a:rPr lang="en-US" sz="2800" dirty="0" smtClean="0"/>
              <a:t>Dawkins etc. see science and God as </a:t>
            </a:r>
            <a:r>
              <a:rPr lang="en-US" sz="2800" dirty="0" smtClean="0">
                <a:solidFill>
                  <a:schemeClr val="accent6"/>
                </a:solidFill>
              </a:rPr>
              <a:t>competing </a:t>
            </a:r>
            <a:r>
              <a:rPr lang="en-US" sz="2800" dirty="0" smtClean="0">
                <a:solidFill>
                  <a:srgbClr val="FFFFFF"/>
                </a:solidFill>
              </a:rPr>
              <a:t>explanations</a:t>
            </a:r>
          </a:p>
          <a:p>
            <a:pPr lvl="1">
              <a:buFont typeface="Arial" charset="0"/>
              <a:buChar char="•"/>
              <a:defRPr/>
            </a:pPr>
            <a:endParaRPr lang="en-US" sz="2400" dirty="0" smtClean="0">
              <a:solidFill>
                <a:srgbClr val="FFFF00"/>
              </a:solidFill>
            </a:endParaRPr>
          </a:p>
          <a:p>
            <a:pPr>
              <a:buFont typeface="Arial" charset="0"/>
              <a:buChar char="•"/>
              <a:defRPr/>
            </a:pPr>
            <a:r>
              <a:rPr lang="en-US" sz="2800" dirty="0" smtClean="0">
                <a:solidFill>
                  <a:srgbClr val="FFFFFF"/>
                </a:solidFill>
              </a:rPr>
              <a:t>But maybe God </a:t>
            </a:r>
            <a:r>
              <a:rPr lang="en-US" sz="2800" dirty="0" smtClean="0">
                <a:solidFill>
                  <a:srgbClr val="FF33FF"/>
                </a:solidFill>
              </a:rPr>
              <a:t>uses science </a:t>
            </a:r>
            <a:r>
              <a:rPr lang="en-US" sz="2800" dirty="0" smtClean="0">
                <a:solidFill>
                  <a:srgbClr val="FFFFFF"/>
                </a:solidFill>
              </a:rPr>
              <a:t>to create things</a:t>
            </a:r>
          </a:p>
          <a:p>
            <a:pPr lvl="1">
              <a:buFont typeface="Arial" charset="0"/>
              <a:buChar char="•"/>
              <a:defRPr/>
            </a:pPr>
            <a:endParaRPr lang="en-US" sz="2400" dirty="0" smtClean="0">
              <a:solidFill>
                <a:srgbClr val="FFFF00"/>
              </a:solidFill>
            </a:endParaRPr>
          </a:p>
          <a:p>
            <a:pPr>
              <a:buFont typeface="Arial" pitchFamily="29" charset="0"/>
              <a:buChar char="•"/>
              <a:defRPr/>
            </a:pPr>
            <a:r>
              <a:rPr lang="en-US" sz="2800" dirty="0" smtClean="0">
                <a:solidFill>
                  <a:srgbClr val="FFFFFF"/>
                </a:solidFill>
                <a:ea typeface="ＭＳ Ｐゴシック" pitchFamily="29" charset="-128"/>
                <a:cs typeface="ＭＳ Ｐゴシック" pitchFamily="29" charset="-128"/>
              </a:rPr>
              <a:t>Laws of science explain </a:t>
            </a:r>
            <a:r>
              <a:rPr lang="en-US" sz="2800" dirty="0" smtClean="0">
                <a:solidFill>
                  <a:srgbClr val="FF33FF"/>
                </a:solidFill>
                <a:ea typeface="ＭＳ Ｐゴシック" pitchFamily="29" charset="-128"/>
                <a:cs typeface="ＭＳ Ｐゴシック" pitchFamily="29" charset="-128"/>
              </a:rPr>
              <a:t>how </a:t>
            </a:r>
            <a:r>
              <a:rPr lang="en-US" sz="2800" dirty="0" smtClean="0">
                <a:solidFill>
                  <a:srgbClr val="FFFFFF"/>
                </a:solidFill>
                <a:ea typeface="ＭＳ Ｐゴシック" pitchFamily="29" charset="-128"/>
                <a:cs typeface="ＭＳ Ｐゴシック" pitchFamily="29" charset="-128"/>
              </a:rPr>
              <a:t>things happen</a:t>
            </a:r>
          </a:p>
          <a:p>
            <a:pPr lvl="1">
              <a:buFont typeface="Arial" pitchFamily="29" charset="0"/>
              <a:buChar char="•"/>
              <a:defRPr/>
            </a:pPr>
            <a:endParaRPr lang="en-US" sz="2400" dirty="0" smtClean="0">
              <a:solidFill>
                <a:srgbClr val="FFFF00"/>
              </a:solidFill>
              <a:ea typeface="ＭＳ Ｐゴシック" pitchFamily="29" charset="-128"/>
              <a:cs typeface="ＭＳ Ｐゴシック" pitchFamily="29" charset="-128"/>
            </a:endParaRPr>
          </a:p>
          <a:p>
            <a:pPr>
              <a:buFont typeface="Arial" pitchFamily="29" charset="0"/>
              <a:buChar char="•"/>
              <a:defRPr/>
            </a:pPr>
            <a:r>
              <a:rPr lang="en-US" sz="2800" dirty="0" smtClean="0">
                <a:solidFill>
                  <a:srgbClr val="FFFFFF"/>
                </a:solidFill>
                <a:ea typeface="ＭＳ Ｐゴシック" pitchFamily="29" charset="-128"/>
                <a:cs typeface="ＭＳ Ｐゴシック" pitchFamily="29" charset="-128"/>
              </a:rPr>
              <a:t>But </a:t>
            </a:r>
            <a:r>
              <a:rPr lang="en-US" sz="2800" dirty="0" smtClean="0">
                <a:solidFill>
                  <a:srgbClr val="FF33FF"/>
                </a:solidFill>
                <a:ea typeface="ＭＳ Ｐゴシック" pitchFamily="29" charset="-128"/>
                <a:cs typeface="ＭＳ Ｐゴシック" pitchFamily="29" charset="-128"/>
              </a:rPr>
              <a:t>where </a:t>
            </a:r>
            <a:r>
              <a:rPr lang="en-US" sz="2800" dirty="0" smtClean="0">
                <a:solidFill>
                  <a:srgbClr val="FFFFFF"/>
                </a:solidFill>
                <a:ea typeface="ＭＳ Ｐゴシック" pitchFamily="29" charset="-128"/>
                <a:cs typeface="ＭＳ Ｐゴシック" pitchFamily="29" charset="-128"/>
              </a:rPr>
              <a:t>do the laws of science come from?</a:t>
            </a:r>
          </a:p>
          <a:p>
            <a:pPr lvl="1">
              <a:buFont typeface="Arial" pitchFamily="29" charset="0"/>
              <a:buChar char="•"/>
              <a:defRPr/>
            </a:pPr>
            <a:endParaRPr lang="en-US" sz="2400" dirty="0" smtClean="0">
              <a:solidFill>
                <a:srgbClr val="66FFFF"/>
              </a:solidFill>
              <a:ea typeface="ＭＳ Ｐゴシック" pitchFamily="29" charset="-128"/>
              <a:cs typeface="ＭＳ Ｐゴシック" pitchFamily="29" charset="-128"/>
            </a:endParaRPr>
          </a:p>
          <a:p>
            <a:pPr>
              <a:buFont typeface="Arial" pitchFamily="29" charset="0"/>
              <a:buChar char="•"/>
              <a:defRPr/>
            </a:pPr>
            <a:r>
              <a:rPr lang="en-US" sz="2800" dirty="0" smtClean="0">
                <a:solidFill>
                  <a:srgbClr val="FFFF00"/>
                </a:solidFill>
                <a:ea typeface="ＭＳ Ｐゴシック" pitchFamily="29" charset="-128"/>
                <a:cs typeface="ＭＳ Ｐゴシック" pitchFamily="29" charset="-128"/>
              </a:rPr>
              <a:t>You still need </a:t>
            </a:r>
            <a:r>
              <a:rPr lang="en-US" sz="2800" dirty="0" smtClean="0">
                <a:solidFill>
                  <a:srgbClr val="66FFFF"/>
                </a:solidFill>
                <a:ea typeface="ＭＳ Ｐゴシック" pitchFamily="29" charset="-128"/>
                <a:cs typeface="ＭＳ Ｐゴシック" pitchFamily="29" charset="-128"/>
              </a:rPr>
              <a:t>God </a:t>
            </a:r>
            <a:r>
              <a:rPr lang="en-US" sz="2800" dirty="0" smtClean="0">
                <a:solidFill>
                  <a:srgbClr val="FFFF00"/>
                </a:solidFill>
                <a:ea typeface="ＭＳ Ｐゴシック" pitchFamily="29" charset="-128"/>
                <a:cs typeface="ＭＳ Ｐゴシック" pitchFamily="29" charset="-128"/>
              </a:rPr>
              <a:t>without </a:t>
            </a:r>
            <a:r>
              <a:rPr lang="en-US" sz="2800" dirty="0" smtClean="0">
                <a:solidFill>
                  <a:srgbClr val="66FFFF"/>
                </a:solidFill>
                <a:ea typeface="ＭＳ Ｐゴシック" pitchFamily="29" charset="-128"/>
                <a:cs typeface="ＭＳ Ｐゴシック" pitchFamily="29" charset="-128"/>
              </a:rPr>
              <a:t>Gaps</a:t>
            </a:r>
            <a:r>
              <a:rPr lang="en-US" sz="2800" dirty="0" smtClean="0">
                <a:solidFill>
                  <a:srgbClr val="FFFF00"/>
                </a:solidFill>
                <a:ea typeface="ＭＳ Ｐゴシック" pitchFamily="29" charset="-128"/>
                <a:cs typeface="ＭＳ Ｐゴシック" pitchFamily="29" charset="-128"/>
              </a:rPr>
              <a:t>!</a:t>
            </a:r>
          </a:p>
          <a:p>
            <a:pPr>
              <a:buFont typeface="Arial" charset="0"/>
              <a:buChar char="•"/>
              <a:defRPr/>
            </a:pPr>
            <a:endParaRPr lang="en-US" sz="2800" dirty="0" smtClean="0">
              <a:solidFill>
                <a:srgbClr val="FFFF00"/>
              </a:solidFill>
            </a:endParaRPr>
          </a:p>
          <a:p>
            <a:pPr lvl="7">
              <a:defRPr/>
            </a:pPr>
            <a:endParaRPr lang="en-GB" sz="1600" dirty="0" smtClean="0">
              <a:solidFill>
                <a:schemeClr val="accent1">
                  <a:lumMod val="20000"/>
                  <a:lumOff val="80000"/>
                </a:schemeClr>
              </a:solidFill>
            </a:endParaRPr>
          </a:p>
          <a:p>
            <a:pPr>
              <a:buFont typeface="Arial" charset="0"/>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NGC1300_Not(c).jpg"/>
          <p:cNvPicPr>
            <a:picLocks noChangeAspect="1"/>
          </p:cNvPicPr>
          <p:nvPr/>
        </p:nvPicPr>
        <p:blipFill>
          <a:blip r:embed="rId2"/>
          <a:srcRect l="9981" r="10637"/>
          <a:stretch>
            <a:fillRect/>
          </a:stretch>
        </p:blipFill>
        <p:spPr>
          <a:xfrm>
            <a:off x="-20908" y="119075"/>
            <a:ext cx="9164908" cy="6586525"/>
          </a:xfrm>
          <a:prstGeom prst="rect">
            <a:avLst/>
          </a:prstGeom>
        </p:spPr>
      </p:pic>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a:xfrm>
            <a:off x="228600" y="1295400"/>
            <a:ext cx="8686800" cy="5486400"/>
          </a:xfrm>
        </p:spPr>
        <p:txBody>
          <a:bodyPr>
            <a:noAutofit/>
          </a:bodyPr>
          <a:lstStyle/>
          <a:p>
            <a:pPr lvl="0">
              <a:buNone/>
            </a:pPr>
            <a:r>
              <a:rPr lang="en-GB" sz="2400" dirty="0" smtClean="0">
                <a:solidFill>
                  <a:srgbClr val="FFFF00"/>
                </a:solidFill>
              </a:rPr>
              <a:t>The fool has said in his heart: “There is no God above.”</a:t>
            </a:r>
          </a:p>
          <a:p>
            <a:pPr algn="r">
              <a:buNone/>
            </a:pPr>
            <a:r>
              <a:rPr lang="en-GB" sz="2000" dirty="0" smtClean="0">
                <a:solidFill>
                  <a:schemeClr val="accent1"/>
                </a:solidFill>
              </a:rPr>
              <a:t>Ps 13(14):1 </a:t>
            </a:r>
          </a:p>
          <a:p>
            <a:pPr lvl="0">
              <a:buNone/>
            </a:pPr>
            <a:r>
              <a:rPr lang="en-GB" sz="2400" dirty="0" smtClean="0">
                <a:solidFill>
                  <a:schemeClr val="accent2"/>
                </a:solidFill>
              </a:rPr>
              <a:t>The heavens proclaim the glory of God and the firmament shows forth the work of his hands.</a:t>
            </a:r>
          </a:p>
          <a:p>
            <a:pPr algn="r">
              <a:buNone/>
            </a:pPr>
            <a:r>
              <a:rPr lang="en-GB" sz="2000" dirty="0" smtClean="0">
                <a:solidFill>
                  <a:srgbClr val="3399FF"/>
                </a:solidFill>
              </a:rPr>
              <a:t>Ps 18(19):2 </a:t>
            </a:r>
          </a:p>
          <a:p>
            <a:pPr lvl="0">
              <a:buNone/>
            </a:pPr>
            <a:r>
              <a:rPr lang="en-GB" sz="2400" dirty="0" smtClean="0">
                <a:solidFill>
                  <a:srgbClr val="FFFF00"/>
                </a:solidFill>
              </a:rPr>
              <a:t>Ever since the creation of the world God’s invisible nature, namely, his eternal power and deity, has been clearly perceived in the things that have been made.</a:t>
            </a:r>
          </a:p>
          <a:p>
            <a:pPr algn="r">
              <a:buNone/>
            </a:pPr>
            <a:r>
              <a:rPr lang="en-GB" sz="2000" dirty="0" smtClean="0">
                <a:solidFill>
                  <a:srgbClr val="3399FF"/>
                </a:solidFill>
              </a:rPr>
              <a:t>Rom 1:20 </a:t>
            </a:r>
          </a:p>
          <a:p>
            <a:pPr lvl="0">
              <a:buNone/>
            </a:pPr>
            <a:r>
              <a:rPr lang="en-GB" sz="2400" dirty="0" smtClean="0">
                <a:solidFill>
                  <a:schemeClr val="accent2"/>
                </a:solidFill>
              </a:rPr>
              <a:t>In the beginning was the </a:t>
            </a:r>
            <a:r>
              <a:rPr lang="en-GB" sz="2400" dirty="0" smtClean="0">
                <a:solidFill>
                  <a:schemeClr val="accent6"/>
                </a:solidFill>
              </a:rPr>
              <a:t>Word [</a:t>
            </a:r>
            <a:r>
              <a:rPr lang="en-GB" sz="2400" i="1" dirty="0" smtClean="0">
                <a:solidFill>
                  <a:schemeClr val="accent6"/>
                </a:solidFill>
              </a:rPr>
              <a:t>Logos</a:t>
            </a:r>
            <a:r>
              <a:rPr lang="en-GB" sz="2400" dirty="0" smtClean="0">
                <a:solidFill>
                  <a:schemeClr val="accent6"/>
                </a:solidFill>
              </a:rPr>
              <a:t>]</a:t>
            </a:r>
            <a:r>
              <a:rPr lang="en-GB" sz="2400" dirty="0" smtClean="0">
                <a:solidFill>
                  <a:schemeClr val="accent2"/>
                </a:solidFill>
              </a:rPr>
              <a:t>, and the </a:t>
            </a:r>
            <a:r>
              <a:rPr lang="en-GB" sz="2400" dirty="0" smtClean="0">
                <a:solidFill>
                  <a:srgbClr val="FF33FF"/>
                </a:solidFill>
              </a:rPr>
              <a:t>Word </a:t>
            </a:r>
            <a:r>
              <a:rPr lang="en-GB" sz="2400" dirty="0" smtClean="0">
                <a:solidFill>
                  <a:schemeClr val="accent2"/>
                </a:solidFill>
              </a:rPr>
              <a:t>was with God, and the </a:t>
            </a:r>
            <a:r>
              <a:rPr lang="en-GB" sz="2400" dirty="0" smtClean="0">
                <a:solidFill>
                  <a:srgbClr val="FF33FF"/>
                </a:solidFill>
              </a:rPr>
              <a:t>Word </a:t>
            </a:r>
            <a:r>
              <a:rPr lang="en-GB" sz="2400" dirty="0" smtClean="0">
                <a:solidFill>
                  <a:schemeClr val="accent2"/>
                </a:solidFill>
              </a:rPr>
              <a:t>was God. He was in the beginning with God; </a:t>
            </a:r>
            <a:r>
              <a:rPr lang="en-GB" sz="2400" dirty="0" smtClean="0">
                <a:solidFill>
                  <a:srgbClr val="FF33FF"/>
                </a:solidFill>
              </a:rPr>
              <a:t>all things were made through him</a:t>
            </a:r>
            <a:r>
              <a:rPr lang="en-GB" sz="2400" dirty="0" smtClean="0">
                <a:solidFill>
                  <a:schemeClr val="accent2"/>
                </a:solidFill>
              </a:rPr>
              <a:t>, and without him was not anything made that was made.</a:t>
            </a:r>
          </a:p>
          <a:p>
            <a:pPr algn="r">
              <a:buNone/>
            </a:pPr>
            <a:r>
              <a:rPr lang="en-GB" sz="2000" dirty="0" err="1" smtClean="0">
                <a:solidFill>
                  <a:srgbClr val="3399FF"/>
                </a:solidFill>
              </a:rPr>
              <a:t>Jn</a:t>
            </a:r>
            <a:r>
              <a:rPr lang="en-GB" sz="2000" dirty="0" smtClean="0">
                <a:solidFill>
                  <a:srgbClr val="3399FF"/>
                </a:solidFill>
              </a:rPr>
              <a:t> 1:1-3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unset.JPG"/>
          <p:cNvPicPr>
            <a:picLocks noChangeAspect="1"/>
          </p:cNvPicPr>
          <p:nvPr/>
        </p:nvPicPr>
        <p:blipFill>
          <a:blip r:embed="rId2"/>
          <a:srcRect l="11078" r="2000" b="-930"/>
          <a:stretch>
            <a:fillRect/>
          </a:stretch>
        </p:blipFill>
        <p:spPr>
          <a:xfrm>
            <a:off x="0" y="0"/>
            <a:ext cx="9144000" cy="6916616"/>
          </a:xfrm>
          <a:prstGeom prst="rect">
            <a:avLst/>
          </a:prstGeom>
        </p:spPr>
      </p:pic>
      <p:sp>
        <p:nvSpPr>
          <p:cNvPr id="6" name="TextBox 5"/>
          <p:cNvSpPr txBox="1"/>
          <p:nvPr/>
        </p:nvSpPr>
        <p:spPr>
          <a:xfrm>
            <a:off x="533400" y="3342144"/>
            <a:ext cx="8077200" cy="2677656"/>
          </a:xfrm>
          <a:prstGeom prst="rect">
            <a:avLst/>
          </a:prstGeom>
          <a:noFill/>
        </p:spPr>
        <p:txBody>
          <a:bodyPr wrap="square" rtlCol="0">
            <a:spAutoFit/>
          </a:bodyPr>
          <a:lstStyle/>
          <a:p>
            <a:r>
              <a:rPr lang="en-GB" sz="2400" i="1" dirty="0" smtClean="0"/>
              <a:t>For all men who were ignorant of God were foolish by nature; and they were unable from the good things that are seen to know him who exists, nor did they recognise the craftsman while paying heed to his works; but they supposed that either fire or wind or swift air, or the circle of the stars, or turbulent water, or the luminaries of heaven were the gods that rule the world.</a:t>
            </a:r>
            <a:endParaRPr lang="en-US" sz="2400"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Lightening.jpg"/>
          <p:cNvPicPr>
            <a:picLocks noChangeAspect="1"/>
          </p:cNvPicPr>
          <p:nvPr/>
        </p:nvPicPr>
        <p:blipFill>
          <a:blip r:embed="rId2"/>
          <a:srcRect l="1568" r="9899"/>
          <a:stretch>
            <a:fillRect/>
          </a:stretch>
        </p:blipFill>
        <p:spPr>
          <a:xfrm>
            <a:off x="0" y="0"/>
            <a:ext cx="9144000" cy="6858000"/>
          </a:xfrm>
          <a:prstGeom prst="rect">
            <a:avLst/>
          </a:prstGeom>
        </p:spPr>
      </p:pic>
      <p:sp>
        <p:nvSpPr>
          <p:cNvPr id="3" name="TextBox 2"/>
          <p:cNvSpPr txBox="1"/>
          <p:nvPr/>
        </p:nvSpPr>
        <p:spPr>
          <a:xfrm>
            <a:off x="304800" y="533400"/>
            <a:ext cx="4038600" cy="5943600"/>
          </a:xfrm>
          <a:prstGeom prst="rect">
            <a:avLst/>
          </a:prstGeom>
          <a:noFill/>
        </p:spPr>
        <p:txBody>
          <a:bodyPr wrap="square" rtlCol="0">
            <a:spAutoFit/>
          </a:bodyPr>
          <a:lstStyle/>
          <a:p>
            <a:r>
              <a:rPr lang="en-GB" sz="2400" i="1" dirty="0" smtClean="0">
                <a:solidFill>
                  <a:schemeClr val="accent2"/>
                </a:solidFill>
              </a:rPr>
              <a:t>If through delight in the beauty of these things men assumed them to be gods, let them know how much better than these is their Lord, for the author of beauty created them. And if men were amazed at their power and working, let them perceive from them how much more powerful is he who formed them. For from the greatness and beauty of created things comes a corresponding perception of their Creator. </a:t>
            </a:r>
            <a:endParaRPr lang="en-US" sz="2400" dirty="0">
              <a:solidFill>
                <a:schemeClr val="accent2"/>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MoonOverEarth.JPG"/>
          <p:cNvPicPr>
            <a:picLocks noChangeAspect="1"/>
          </p:cNvPicPr>
          <p:nvPr/>
        </p:nvPicPr>
        <p:blipFill>
          <a:blip r:embed="rId2"/>
          <a:stretch>
            <a:fillRect/>
          </a:stretch>
        </p:blipFill>
        <p:spPr>
          <a:xfrm>
            <a:off x="-1" y="914400"/>
            <a:ext cx="9121571" cy="5562600"/>
          </a:xfrm>
          <a:prstGeom prst="rect">
            <a:avLst/>
          </a:prstGeom>
        </p:spPr>
      </p:pic>
      <p:sp>
        <p:nvSpPr>
          <p:cNvPr id="2" name="TextBox 1"/>
          <p:cNvSpPr txBox="1"/>
          <p:nvPr/>
        </p:nvSpPr>
        <p:spPr>
          <a:xfrm>
            <a:off x="304800" y="3342144"/>
            <a:ext cx="8610600" cy="2677656"/>
          </a:xfrm>
          <a:prstGeom prst="rect">
            <a:avLst/>
          </a:prstGeom>
          <a:noFill/>
        </p:spPr>
        <p:txBody>
          <a:bodyPr wrap="square" rtlCol="0">
            <a:spAutoFit/>
          </a:bodyPr>
          <a:lstStyle/>
          <a:p>
            <a:pPr algn="ctr"/>
            <a:r>
              <a:rPr lang="en-GB" sz="2400" i="1" dirty="0" smtClean="0">
                <a:solidFill>
                  <a:schemeClr val="accent4"/>
                </a:solidFill>
              </a:rPr>
              <a:t>Yet these men are little to be blamed, for perhaps they go astray while seeking God and desiring to find him. For as they live among his works they keep searching, and they trust in what they see, because the things that are seen are beautiful. Yet again, not even they are to be excused; for if they had the power to know so much that they could investigate the world, how did they fail to find sooner the Lord of these things?</a:t>
            </a:r>
            <a:r>
              <a:rPr lang="en-GB" sz="2400" dirty="0" smtClean="0">
                <a:solidFill>
                  <a:schemeClr val="accent4"/>
                </a:solidFill>
              </a:rPr>
              <a:t> </a:t>
            </a:r>
            <a:endParaRPr lang="en-US" sz="2400" dirty="0">
              <a:solidFill>
                <a:schemeClr val="accent4"/>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Ideas for Discussion</a:t>
            </a:r>
            <a:endParaRPr lang="en-US" dirty="0"/>
          </a:p>
        </p:txBody>
      </p:sp>
      <p:sp>
        <p:nvSpPr>
          <p:cNvPr id="3" name="Content Placeholder 2"/>
          <p:cNvSpPr>
            <a:spLocks noGrp="1"/>
          </p:cNvSpPr>
          <p:nvPr>
            <p:ph idx="1"/>
          </p:nvPr>
        </p:nvSpPr>
        <p:spPr/>
        <p:txBody>
          <a:bodyPr/>
          <a:lstStyle/>
          <a:p>
            <a:r>
              <a:rPr lang="en-US" dirty="0" smtClean="0">
                <a:solidFill>
                  <a:schemeClr val="accent6">
                    <a:lumMod val="40000"/>
                    <a:lumOff val="60000"/>
                  </a:schemeClr>
                </a:solidFill>
              </a:rPr>
              <a:t>What struck you as </a:t>
            </a:r>
            <a:r>
              <a:rPr lang="en-US" dirty="0" smtClean="0">
                <a:solidFill>
                  <a:schemeClr val="accent6"/>
                </a:solidFill>
              </a:rPr>
              <a:t>interesting </a:t>
            </a:r>
            <a:r>
              <a:rPr lang="en-US" dirty="0" smtClean="0">
                <a:solidFill>
                  <a:schemeClr val="accent6">
                    <a:lumMod val="40000"/>
                    <a:lumOff val="60000"/>
                  </a:schemeClr>
                </a:solidFill>
              </a:rPr>
              <a:t>/ </a:t>
            </a:r>
            <a:r>
              <a:rPr lang="en-US" dirty="0" smtClean="0">
                <a:solidFill>
                  <a:srgbClr val="FF33FF"/>
                </a:solidFill>
              </a:rPr>
              <a:t>annoying </a:t>
            </a:r>
            <a:r>
              <a:rPr lang="en-US" dirty="0" smtClean="0">
                <a:solidFill>
                  <a:schemeClr val="accent6">
                    <a:lumMod val="40000"/>
                    <a:lumOff val="60000"/>
                  </a:schemeClr>
                </a:solidFill>
              </a:rPr>
              <a:t>/ </a:t>
            </a:r>
            <a:r>
              <a:rPr lang="en-US" dirty="0" smtClean="0">
                <a:solidFill>
                  <a:srgbClr val="FF33FF"/>
                </a:solidFill>
              </a:rPr>
              <a:t>challenging</a:t>
            </a:r>
            <a:r>
              <a:rPr lang="en-US" dirty="0" smtClean="0">
                <a:solidFill>
                  <a:schemeClr val="accent6">
                    <a:lumMod val="40000"/>
                    <a:lumOff val="60000"/>
                  </a:schemeClr>
                </a:solidFill>
              </a:rPr>
              <a:t> / </a:t>
            </a:r>
            <a:r>
              <a:rPr lang="en-US" dirty="0" smtClean="0">
                <a:solidFill>
                  <a:srgbClr val="FF33FF"/>
                </a:solidFill>
              </a:rPr>
              <a:t>exciting</a:t>
            </a:r>
            <a:r>
              <a:rPr lang="en-US" dirty="0" smtClean="0">
                <a:solidFill>
                  <a:schemeClr val="accent6">
                    <a:lumMod val="40000"/>
                    <a:lumOff val="60000"/>
                  </a:schemeClr>
                </a:solidFill>
              </a:rPr>
              <a:t>?</a:t>
            </a:r>
          </a:p>
          <a:p>
            <a:endParaRPr lang="en-US" dirty="0" smtClean="0">
              <a:solidFill>
                <a:schemeClr val="accent6">
                  <a:lumMod val="40000"/>
                  <a:lumOff val="60000"/>
                </a:schemeClr>
              </a:solidFill>
            </a:endParaRPr>
          </a:p>
          <a:p>
            <a:r>
              <a:rPr lang="en-US" dirty="0" smtClean="0">
                <a:solidFill>
                  <a:srgbClr val="66CCFF"/>
                </a:solidFill>
              </a:rPr>
              <a:t>What do you </a:t>
            </a:r>
            <a:r>
              <a:rPr lang="en-US" dirty="0" smtClean="0">
                <a:solidFill>
                  <a:schemeClr val="accent2"/>
                </a:solidFill>
              </a:rPr>
              <a:t>agree </a:t>
            </a:r>
            <a:r>
              <a:rPr lang="en-US" dirty="0" smtClean="0">
                <a:solidFill>
                  <a:srgbClr val="66CCFF"/>
                </a:solidFill>
              </a:rPr>
              <a:t>with / </a:t>
            </a:r>
            <a:r>
              <a:rPr lang="en-US" dirty="0" smtClean="0">
                <a:solidFill>
                  <a:srgbClr val="69FFFF"/>
                </a:solidFill>
              </a:rPr>
              <a:t>disagree </a:t>
            </a:r>
            <a:r>
              <a:rPr lang="en-US" dirty="0" smtClean="0">
                <a:solidFill>
                  <a:srgbClr val="66CCFF"/>
                </a:solidFill>
              </a:rPr>
              <a:t>with?</a:t>
            </a:r>
          </a:p>
          <a:p>
            <a:endParaRPr lang="en-US" dirty="0" smtClean="0">
              <a:solidFill>
                <a:srgbClr val="3399FF"/>
              </a:solidFill>
            </a:endParaRPr>
          </a:p>
          <a:p>
            <a:r>
              <a:rPr lang="en-US" dirty="0" smtClean="0">
                <a:solidFill>
                  <a:srgbClr val="CCFFCC"/>
                </a:solidFill>
              </a:rPr>
              <a:t>How important are these questions for the </a:t>
            </a:r>
            <a:r>
              <a:rPr lang="en-US" dirty="0" smtClean="0">
                <a:solidFill>
                  <a:srgbClr val="66FF66"/>
                </a:solidFill>
              </a:rPr>
              <a:t>mission </a:t>
            </a:r>
            <a:r>
              <a:rPr lang="en-US" dirty="0" smtClean="0">
                <a:solidFill>
                  <a:srgbClr val="CCFFCC"/>
                </a:solidFill>
              </a:rPr>
              <a:t>of the Church </a:t>
            </a:r>
            <a:r>
              <a:rPr lang="en-US" dirty="0" smtClean="0">
                <a:solidFill>
                  <a:srgbClr val="66FF66"/>
                </a:solidFill>
              </a:rPr>
              <a:t>today</a:t>
            </a:r>
            <a:r>
              <a:rPr lang="en-US" dirty="0" smtClean="0">
                <a:solidFill>
                  <a:srgbClr val="CCFFCC"/>
                </a:solidFill>
              </a:rPr>
              <a:t>?</a:t>
            </a:r>
            <a:endParaRPr lang="en-US" dirty="0">
              <a:solidFill>
                <a:srgbClr val="CCFF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57600" y="3207603"/>
            <a:ext cx="2438400" cy="830997"/>
          </a:xfrm>
          <a:prstGeom prst="rect">
            <a:avLst/>
          </a:prstGeom>
          <a:noFill/>
        </p:spPr>
        <p:txBody>
          <a:bodyPr wrap="square" rtlCol="0">
            <a:spAutoFit/>
          </a:bodyPr>
          <a:lstStyle/>
          <a:p>
            <a:r>
              <a:rPr lang="en-US" sz="2400" dirty="0" smtClean="0"/>
              <a:t>Ancient Greek / Roman religion</a:t>
            </a:r>
            <a:endParaRPr lang="en-US" sz="2400" dirty="0"/>
          </a:p>
        </p:txBody>
      </p:sp>
      <p:sp>
        <p:nvSpPr>
          <p:cNvPr id="5" name="TextBox 4"/>
          <p:cNvSpPr txBox="1"/>
          <p:nvPr/>
        </p:nvSpPr>
        <p:spPr>
          <a:xfrm>
            <a:off x="7086600" y="1912203"/>
            <a:ext cx="1828800" cy="1200328"/>
          </a:xfrm>
          <a:prstGeom prst="rect">
            <a:avLst/>
          </a:prstGeom>
          <a:noFill/>
        </p:spPr>
        <p:txBody>
          <a:bodyPr wrap="square" rtlCol="0">
            <a:spAutoFit/>
          </a:bodyPr>
          <a:lstStyle/>
          <a:p>
            <a:r>
              <a:rPr lang="en-US" sz="2400" dirty="0" smtClean="0"/>
              <a:t>Philosophy, “logos”, reason</a:t>
            </a:r>
            <a:endParaRPr lang="en-US" sz="2400" dirty="0"/>
          </a:p>
        </p:txBody>
      </p:sp>
      <p:sp>
        <p:nvSpPr>
          <p:cNvPr id="6" name="TextBox 5"/>
          <p:cNvSpPr txBox="1"/>
          <p:nvPr/>
        </p:nvSpPr>
        <p:spPr>
          <a:xfrm>
            <a:off x="7086600" y="4198203"/>
            <a:ext cx="1295400" cy="830997"/>
          </a:xfrm>
          <a:prstGeom prst="rect">
            <a:avLst/>
          </a:prstGeom>
          <a:noFill/>
        </p:spPr>
        <p:txBody>
          <a:bodyPr wrap="square" rtlCol="0">
            <a:spAutoFit/>
          </a:bodyPr>
          <a:lstStyle/>
          <a:p>
            <a:r>
              <a:rPr lang="en-US" sz="2400" dirty="0" smtClean="0"/>
              <a:t>myth, piety</a:t>
            </a:r>
            <a:endParaRPr lang="en-US" sz="2400" dirty="0"/>
          </a:p>
        </p:txBody>
      </p:sp>
      <p:cxnSp>
        <p:nvCxnSpPr>
          <p:cNvPr id="8" name="Straight Arrow Connector 7"/>
          <p:cNvCxnSpPr>
            <a:endCxn id="5" idx="1"/>
          </p:cNvCxnSpPr>
          <p:nvPr/>
        </p:nvCxnSpPr>
        <p:spPr>
          <a:xfrm flipV="1">
            <a:off x="5943600" y="2512367"/>
            <a:ext cx="1143000" cy="688034"/>
          </a:xfrm>
          <a:prstGeom prst="straightConnector1">
            <a:avLst/>
          </a:prstGeom>
          <a:ln w="63500">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cxnSp>
        <p:nvCxnSpPr>
          <p:cNvPr id="10" name="Straight Arrow Connector 9"/>
          <p:cNvCxnSpPr>
            <a:endCxn id="6" idx="1"/>
          </p:cNvCxnSpPr>
          <p:nvPr/>
        </p:nvCxnSpPr>
        <p:spPr>
          <a:xfrm>
            <a:off x="5943600" y="4038600"/>
            <a:ext cx="1143000" cy="575102"/>
          </a:xfrm>
          <a:prstGeom prst="straightConnector1">
            <a:avLst/>
          </a:prstGeom>
          <a:ln w="63500">
            <a:solidFill>
              <a:srgbClr val="FF0000"/>
            </a:solidFill>
            <a:tailEnd type="arrow" w="lg" len="lg"/>
          </a:ln>
        </p:spPr>
        <p:style>
          <a:lnRef idx="2">
            <a:schemeClr val="accent1"/>
          </a:lnRef>
          <a:fillRef idx="0">
            <a:schemeClr val="accent1"/>
          </a:fillRef>
          <a:effectRef idx="1">
            <a:schemeClr val="accent1"/>
          </a:effectRef>
          <a:fontRef idx="minor">
            <a:schemeClr val="tx1"/>
          </a:fontRef>
        </p:style>
      </p:cxnSp>
      <p:pic>
        <p:nvPicPr>
          <p:cNvPr id="14" name="Picture 13" descr="Ratzinger.BMP"/>
          <p:cNvPicPr>
            <a:picLocks noChangeAspect="1"/>
          </p:cNvPicPr>
          <p:nvPr/>
        </p:nvPicPr>
        <p:blipFill>
          <a:blip r:embed="rId2"/>
          <a:stretch>
            <a:fillRect/>
          </a:stretch>
        </p:blipFill>
        <p:spPr>
          <a:xfrm>
            <a:off x="241300" y="1295400"/>
            <a:ext cx="3314204" cy="360203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2667000" y="381000"/>
            <a:ext cx="6172200" cy="6019800"/>
          </a:xfrm>
        </p:spPr>
        <p:txBody>
          <a:bodyPr/>
          <a:lstStyle/>
          <a:p>
            <a:pPr>
              <a:buFont typeface="Arial" charset="0"/>
              <a:buNone/>
              <a:defRPr/>
            </a:pPr>
            <a:r>
              <a:rPr lang="en-GB" dirty="0" smtClean="0"/>
              <a:t>	“</a:t>
            </a:r>
            <a:r>
              <a:rPr lang="en-GB" sz="2400" i="1" dirty="0" smtClean="0"/>
              <a:t>Usually, even a non-Christian knows something about the earth, the heavens, and other elements of the world … Now it is a disgraceful and dangerous thing for an unbeliever to hear a Christian, presumably giving the meaning of Holy Scripture, talking nonsense on these topics … If they find a Christian mistaken in a field which they themselves know well and hear him maintaining his foolish opinions about our books, how are they going to believe these books in matters concerning the resurrection of the dead, the hope of eternal life, and the kingdom of heaven …?</a:t>
            </a:r>
            <a:r>
              <a:rPr lang="en-GB" sz="2400" dirty="0" smtClean="0"/>
              <a:t>”</a:t>
            </a:r>
          </a:p>
          <a:p>
            <a:pPr algn="r">
              <a:buFont typeface="Arial" charset="0"/>
              <a:buNone/>
              <a:defRPr/>
            </a:pPr>
            <a:endParaRPr lang="en-GB" sz="1400" dirty="0" smtClean="0">
              <a:solidFill>
                <a:srgbClr val="3399FF"/>
              </a:solidFill>
            </a:endParaRPr>
          </a:p>
          <a:p>
            <a:pPr algn="r">
              <a:buFont typeface="Arial" charset="0"/>
              <a:buNone/>
              <a:defRPr/>
            </a:pPr>
            <a:r>
              <a:rPr lang="en-GB" sz="2000" dirty="0" smtClean="0">
                <a:solidFill>
                  <a:srgbClr val="3399FF"/>
                </a:solidFill>
              </a:rPr>
              <a:t>St Augustine, </a:t>
            </a:r>
            <a:r>
              <a:rPr lang="en-GB" sz="2000" i="1" dirty="0" smtClean="0">
                <a:solidFill>
                  <a:srgbClr val="3399FF"/>
                </a:solidFill>
              </a:rPr>
              <a:t>De </a:t>
            </a:r>
            <a:r>
              <a:rPr lang="en-GB" sz="2000" i="1" dirty="0" err="1" smtClean="0">
                <a:solidFill>
                  <a:srgbClr val="3399FF"/>
                </a:solidFill>
              </a:rPr>
              <a:t>Genesi</a:t>
            </a:r>
            <a:r>
              <a:rPr lang="en-GB" sz="2000" i="1" dirty="0" smtClean="0">
                <a:solidFill>
                  <a:srgbClr val="3399FF"/>
                </a:solidFill>
              </a:rPr>
              <a:t> ad </a:t>
            </a:r>
            <a:r>
              <a:rPr lang="en-GB" sz="2000" i="1" dirty="0" err="1" smtClean="0">
                <a:solidFill>
                  <a:srgbClr val="3399FF"/>
                </a:solidFill>
              </a:rPr>
              <a:t>Litteram</a:t>
            </a:r>
            <a:r>
              <a:rPr lang="en-GB" sz="2000" dirty="0" smtClean="0">
                <a:solidFill>
                  <a:srgbClr val="3399FF"/>
                </a:solidFill>
              </a:rPr>
              <a:t>, </a:t>
            </a:r>
            <a:r>
              <a:rPr lang="en-GB" sz="2000" dirty="0" err="1" smtClean="0">
                <a:solidFill>
                  <a:srgbClr val="3399FF"/>
                </a:solidFill>
              </a:rPr>
              <a:t>bk</a:t>
            </a:r>
            <a:r>
              <a:rPr lang="en-GB" sz="2000" dirty="0" smtClean="0">
                <a:solidFill>
                  <a:srgbClr val="3399FF"/>
                </a:solidFill>
              </a:rPr>
              <a:t> 1, </a:t>
            </a:r>
            <a:r>
              <a:rPr lang="en-GB" sz="2000" dirty="0" err="1" smtClean="0">
                <a:solidFill>
                  <a:srgbClr val="3399FF"/>
                </a:solidFill>
              </a:rPr>
              <a:t>ch</a:t>
            </a:r>
            <a:r>
              <a:rPr lang="en-GB" sz="2000" dirty="0" smtClean="0">
                <a:solidFill>
                  <a:srgbClr val="3399FF"/>
                </a:solidFill>
              </a:rPr>
              <a:t> 19</a:t>
            </a:r>
          </a:p>
        </p:txBody>
      </p:sp>
      <p:pic>
        <p:nvPicPr>
          <p:cNvPr id="33796" name="Picture 5" descr="Augustine.jpg"/>
          <p:cNvPicPr>
            <a:picLocks noChangeAspect="1"/>
          </p:cNvPicPr>
          <p:nvPr/>
        </p:nvPicPr>
        <p:blipFill>
          <a:blip r:embed="rId2"/>
          <a:srcRect/>
          <a:stretch>
            <a:fillRect/>
          </a:stretch>
        </p:blipFill>
        <p:spPr bwMode="auto">
          <a:xfrm>
            <a:off x="228600" y="1066800"/>
            <a:ext cx="2510486" cy="3962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3" name="Straight Arrow Connector 22"/>
          <p:cNvCxnSpPr/>
          <p:nvPr/>
        </p:nvCxnSpPr>
        <p:spPr>
          <a:xfrm rot="16200000" flipH="1">
            <a:off x="3962400" y="3429000"/>
            <a:ext cx="990600" cy="838200"/>
          </a:xfrm>
          <a:prstGeom prst="straightConnector1">
            <a:avLst/>
          </a:prstGeom>
          <a:ln w="44450">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rot="5400000">
            <a:off x="2933700" y="3467100"/>
            <a:ext cx="1066800" cy="838200"/>
          </a:xfrm>
          <a:prstGeom prst="straightConnector1">
            <a:avLst/>
          </a:prstGeom>
          <a:ln w="44450">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sp>
        <p:nvSpPr>
          <p:cNvPr id="5" name="Title 4"/>
          <p:cNvSpPr>
            <a:spLocks noGrp="1"/>
          </p:cNvSpPr>
          <p:nvPr>
            <p:ph type="title"/>
          </p:nvPr>
        </p:nvSpPr>
        <p:spPr/>
        <p:txBody>
          <a:bodyPr/>
          <a:lstStyle/>
          <a:p>
            <a:r>
              <a:rPr lang="en-US" dirty="0" smtClean="0"/>
              <a:t>Relationship of Science &amp; Religion</a:t>
            </a:r>
            <a:endParaRPr lang="en-US" dirty="0"/>
          </a:p>
        </p:txBody>
      </p:sp>
      <p:sp>
        <p:nvSpPr>
          <p:cNvPr id="6" name="Content Placeholder 5"/>
          <p:cNvSpPr>
            <a:spLocks noGrp="1"/>
          </p:cNvSpPr>
          <p:nvPr>
            <p:ph idx="1"/>
          </p:nvPr>
        </p:nvSpPr>
        <p:spPr>
          <a:xfrm>
            <a:off x="2590800" y="1600201"/>
            <a:ext cx="3200400" cy="2743200"/>
          </a:xfrm>
        </p:spPr>
        <p:txBody>
          <a:bodyPr/>
          <a:lstStyle/>
          <a:p>
            <a:pPr marL="514350" indent="-514350">
              <a:buFont typeface="+mj-lt"/>
              <a:buAutoNum type="arabicPeriod"/>
            </a:pPr>
            <a:r>
              <a:rPr lang="en-US" dirty="0" smtClean="0"/>
              <a:t>Conflict</a:t>
            </a:r>
          </a:p>
          <a:p>
            <a:pPr marL="514350" indent="-514350">
              <a:buFont typeface="+mj-lt"/>
              <a:buAutoNum type="arabicPeriod"/>
            </a:pPr>
            <a:r>
              <a:rPr lang="en-US" dirty="0" smtClean="0"/>
              <a:t>Independence</a:t>
            </a:r>
          </a:p>
          <a:p>
            <a:pPr marL="514350" indent="-514350">
              <a:buFont typeface="+mj-lt"/>
              <a:buAutoNum type="arabicPeriod"/>
            </a:pPr>
            <a:r>
              <a:rPr lang="en-US" dirty="0" smtClean="0"/>
              <a:t>Dialogue</a:t>
            </a:r>
          </a:p>
          <a:p>
            <a:pPr marL="514350" indent="-514350">
              <a:buFont typeface="+mj-lt"/>
              <a:buAutoNum type="arabicPeriod"/>
            </a:pPr>
            <a:r>
              <a:rPr lang="en-US" dirty="0" smtClean="0"/>
              <a:t>Integration</a:t>
            </a:r>
            <a:endParaRPr lang="en-US" dirty="0"/>
          </a:p>
        </p:txBody>
      </p:sp>
      <p:pic>
        <p:nvPicPr>
          <p:cNvPr id="7" name="Picture 6" descr="Barbour_Ian_Maybe(c).jpg"/>
          <p:cNvPicPr>
            <a:picLocks noChangeAspect="1"/>
          </p:cNvPicPr>
          <p:nvPr/>
        </p:nvPicPr>
        <p:blipFill>
          <a:blip r:embed="rId2"/>
          <a:srcRect l="18486" t="5200" r="34935" b="44878"/>
          <a:stretch>
            <a:fillRect/>
          </a:stretch>
        </p:blipFill>
        <p:spPr>
          <a:xfrm>
            <a:off x="381000" y="1600200"/>
            <a:ext cx="1828800" cy="2286000"/>
          </a:xfrm>
          <a:prstGeom prst="rect">
            <a:avLst/>
          </a:prstGeom>
        </p:spPr>
      </p:pic>
      <p:pic>
        <p:nvPicPr>
          <p:cNvPr id="8" name="Picture 7" descr="Dawkins_2.jpg"/>
          <p:cNvPicPr>
            <a:picLocks noChangeAspect="1"/>
          </p:cNvPicPr>
          <p:nvPr/>
        </p:nvPicPr>
        <p:blipFill>
          <a:blip r:embed="rId3"/>
          <a:srcRect b="33333"/>
          <a:stretch>
            <a:fillRect/>
          </a:stretch>
        </p:blipFill>
        <p:spPr>
          <a:xfrm>
            <a:off x="6400800" y="1436721"/>
            <a:ext cx="2514600" cy="2126887"/>
          </a:xfrm>
          <a:prstGeom prst="rect">
            <a:avLst/>
          </a:prstGeom>
        </p:spPr>
      </p:pic>
      <p:pic>
        <p:nvPicPr>
          <p:cNvPr id="9" name="Picture 8" descr="Gould_StephenJay.jpg"/>
          <p:cNvPicPr>
            <a:picLocks noChangeAspect="1"/>
          </p:cNvPicPr>
          <p:nvPr/>
        </p:nvPicPr>
        <p:blipFill>
          <a:blip r:embed="rId4"/>
          <a:stretch>
            <a:fillRect/>
          </a:stretch>
        </p:blipFill>
        <p:spPr>
          <a:xfrm>
            <a:off x="6553200" y="4038600"/>
            <a:ext cx="1981200" cy="2415674"/>
          </a:xfrm>
          <a:prstGeom prst="rect">
            <a:avLst/>
          </a:prstGeom>
        </p:spPr>
      </p:pic>
      <p:pic>
        <p:nvPicPr>
          <p:cNvPr id="10" name="Picture 9" descr="McGrath_Alister_Some(c).jpg"/>
          <p:cNvPicPr>
            <a:picLocks noChangeAspect="1"/>
          </p:cNvPicPr>
          <p:nvPr/>
        </p:nvPicPr>
        <p:blipFill>
          <a:blip r:embed="rId5"/>
          <a:srcRect b="36923"/>
          <a:stretch>
            <a:fillRect/>
          </a:stretch>
        </p:blipFill>
        <p:spPr>
          <a:xfrm>
            <a:off x="3758968" y="4364348"/>
            <a:ext cx="2413232" cy="2112652"/>
          </a:xfrm>
          <a:prstGeom prst="rect">
            <a:avLst/>
          </a:prstGeom>
        </p:spPr>
      </p:pic>
      <p:pic>
        <p:nvPicPr>
          <p:cNvPr id="11" name="Picture 10" descr="Polkinghorne_John_Some(c).jpg"/>
          <p:cNvPicPr>
            <a:picLocks noChangeAspect="1"/>
          </p:cNvPicPr>
          <p:nvPr/>
        </p:nvPicPr>
        <p:blipFill>
          <a:blip r:embed="rId6"/>
          <a:srcRect l="7442" r="14419" b="37984"/>
          <a:stretch>
            <a:fillRect/>
          </a:stretch>
        </p:blipFill>
        <p:spPr>
          <a:xfrm>
            <a:off x="1295400" y="4408714"/>
            <a:ext cx="2133600" cy="2032000"/>
          </a:xfrm>
          <a:prstGeom prst="rect">
            <a:avLst/>
          </a:prstGeom>
        </p:spPr>
      </p:pic>
      <p:cxnSp>
        <p:nvCxnSpPr>
          <p:cNvPr id="13" name="Straight Arrow Connector 12"/>
          <p:cNvCxnSpPr/>
          <p:nvPr/>
        </p:nvCxnSpPr>
        <p:spPr>
          <a:xfrm>
            <a:off x="4648200" y="1905000"/>
            <a:ext cx="1752600" cy="1588"/>
          </a:xfrm>
          <a:prstGeom prst="straightConnector1">
            <a:avLst/>
          </a:prstGeom>
          <a:ln w="44450">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cxnSp>
        <p:nvCxnSpPr>
          <p:cNvPr id="16" name="Straight Arrow Connector 15"/>
          <p:cNvCxnSpPr/>
          <p:nvPr/>
        </p:nvCxnSpPr>
        <p:spPr>
          <a:xfrm rot="16200000" flipH="1">
            <a:off x="5181600" y="2743200"/>
            <a:ext cx="1371600" cy="1371600"/>
          </a:xfrm>
          <a:prstGeom prst="straightConnector1">
            <a:avLst/>
          </a:prstGeom>
          <a:ln w="44450">
            <a:solidFill>
              <a:srgbClr val="FF0000"/>
            </a:solidFill>
            <a:tailEnd type="arrow" w="lg" len="lg"/>
          </a:ln>
          <a:effectLst/>
        </p:spPr>
        <p:style>
          <a:lnRef idx="2">
            <a:schemeClr val="accent1"/>
          </a:lnRef>
          <a:fillRef idx="0">
            <a:schemeClr val="accent1"/>
          </a:fillRef>
          <a:effectRef idx="1">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Christianity Got Science Going</a:t>
            </a:r>
            <a:endParaRPr lang="en-US" dirty="0"/>
          </a:p>
        </p:txBody>
      </p:sp>
      <p:sp>
        <p:nvSpPr>
          <p:cNvPr id="3" name="Content Placeholder 2"/>
          <p:cNvSpPr>
            <a:spLocks noGrp="1"/>
          </p:cNvSpPr>
          <p:nvPr>
            <p:ph idx="1"/>
          </p:nvPr>
        </p:nvSpPr>
        <p:spPr>
          <a:xfrm>
            <a:off x="2667000" y="1600200"/>
            <a:ext cx="6019800" cy="4876800"/>
          </a:xfrm>
        </p:spPr>
        <p:txBody>
          <a:bodyPr/>
          <a:lstStyle/>
          <a:p>
            <a:r>
              <a:rPr lang="en-US" dirty="0" smtClean="0"/>
              <a:t>Pagan religions</a:t>
            </a:r>
          </a:p>
          <a:p>
            <a:pPr lvl="1"/>
            <a:r>
              <a:rPr lang="en-US" dirty="0" smtClean="0">
                <a:solidFill>
                  <a:srgbClr val="FFFF00"/>
                </a:solidFill>
              </a:rPr>
              <a:t>world is evil</a:t>
            </a:r>
          </a:p>
          <a:p>
            <a:pPr lvl="1"/>
            <a:r>
              <a:rPr lang="en-US" dirty="0" smtClean="0">
                <a:solidFill>
                  <a:srgbClr val="FFFF00"/>
                </a:solidFill>
              </a:rPr>
              <a:t>world is chaotic</a:t>
            </a:r>
          </a:p>
          <a:p>
            <a:pPr lvl="1"/>
            <a:r>
              <a:rPr lang="en-US" dirty="0" smtClean="0">
                <a:solidFill>
                  <a:srgbClr val="FFFF00"/>
                </a:solidFill>
              </a:rPr>
              <a:t>world is divine</a:t>
            </a:r>
          </a:p>
          <a:p>
            <a:r>
              <a:rPr lang="en-US" dirty="0" smtClean="0"/>
              <a:t>Christianity</a:t>
            </a:r>
          </a:p>
          <a:p>
            <a:pPr lvl="1"/>
            <a:r>
              <a:rPr lang="en-US" dirty="0" smtClean="0">
                <a:solidFill>
                  <a:srgbClr val="FFFF00"/>
                </a:solidFill>
              </a:rPr>
              <a:t>world is created</a:t>
            </a:r>
          </a:p>
          <a:p>
            <a:pPr lvl="1"/>
            <a:r>
              <a:rPr lang="en-US" dirty="0" smtClean="0">
                <a:solidFill>
                  <a:srgbClr val="FFFF00"/>
                </a:solidFill>
              </a:rPr>
              <a:t>world is good</a:t>
            </a:r>
          </a:p>
          <a:p>
            <a:pPr lvl="1"/>
            <a:r>
              <a:rPr lang="en-US" dirty="0" smtClean="0">
                <a:solidFill>
                  <a:srgbClr val="FFFF00"/>
                </a:solidFill>
              </a:rPr>
              <a:t>world is ordered</a:t>
            </a:r>
          </a:p>
          <a:p>
            <a:pPr lvl="1"/>
            <a:r>
              <a:rPr lang="en-US" dirty="0" smtClean="0">
                <a:solidFill>
                  <a:srgbClr val="FFFF00"/>
                </a:solidFill>
              </a:rPr>
              <a:t>God has given us dominion</a:t>
            </a:r>
            <a:endParaRPr lang="en-US" dirty="0">
              <a:solidFill>
                <a:srgbClr val="FFFF00"/>
              </a:solidFill>
            </a:endParaRPr>
          </a:p>
        </p:txBody>
      </p:sp>
      <p:pic>
        <p:nvPicPr>
          <p:cNvPr id="4" name="Picture 3" descr="Jaki_Stanley_Some(c).jpg"/>
          <p:cNvPicPr>
            <a:picLocks noChangeAspect="1"/>
          </p:cNvPicPr>
          <p:nvPr/>
        </p:nvPicPr>
        <p:blipFill>
          <a:blip r:embed="rId2"/>
          <a:stretch>
            <a:fillRect/>
          </a:stretch>
        </p:blipFill>
        <p:spPr>
          <a:xfrm>
            <a:off x="304800" y="1743746"/>
            <a:ext cx="1990725" cy="25234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274638"/>
            <a:ext cx="8229600" cy="792162"/>
          </a:xfrm>
        </p:spPr>
        <p:txBody>
          <a:bodyPr/>
          <a:lstStyle/>
          <a:p>
            <a:r>
              <a:rPr lang="en-US" dirty="0" smtClean="0">
                <a:ea typeface="ＭＳ Ｐゴシック" pitchFamily="4" charset="-128"/>
                <a:cs typeface="ＭＳ Ｐゴシック" pitchFamily="4" charset="-128"/>
              </a:rPr>
              <a:t>Position of the Catholic Church</a:t>
            </a:r>
          </a:p>
        </p:txBody>
      </p:sp>
      <p:sp>
        <p:nvSpPr>
          <p:cNvPr id="4" name="Content Placeholder 3"/>
          <p:cNvSpPr>
            <a:spLocks noGrp="1"/>
          </p:cNvSpPr>
          <p:nvPr>
            <p:ph idx="1"/>
          </p:nvPr>
        </p:nvSpPr>
        <p:spPr>
          <a:xfrm>
            <a:off x="4724400" y="1219200"/>
            <a:ext cx="3962400" cy="5334000"/>
          </a:xfrm>
        </p:spPr>
        <p:txBody>
          <a:bodyPr>
            <a:normAutofit fontScale="77500" lnSpcReduction="20000"/>
          </a:bodyPr>
          <a:lstStyle/>
          <a:p>
            <a:pPr>
              <a:buFont typeface="Arial" pitchFamily="-107" charset="0"/>
              <a:buChar char="•"/>
              <a:defRPr/>
            </a:pPr>
            <a:r>
              <a:rPr lang="en-US" dirty="0" smtClean="0"/>
              <a:t>Roger Bacon</a:t>
            </a:r>
          </a:p>
          <a:p>
            <a:pPr lvl="1">
              <a:buFont typeface="Arial" pitchFamily="-107" charset="0"/>
              <a:buChar char="–"/>
              <a:defRPr/>
            </a:pPr>
            <a:r>
              <a:rPr lang="en-US" dirty="0" smtClean="0">
                <a:solidFill>
                  <a:schemeClr val="accent2"/>
                </a:solidFill>
              </a:rPr>
              <a:t>Franciscan friar</a:t>
            </a:r>
          </a:p>
          <a:p>
            <a:pPr lvl="1">
              <a:buFont typeface="Arial" pitchFamily="-107" charset="0"/>
              <a:buChar char="–"/>
              <a:defRPr/>
            </a:pPr>
            <a:r>
              <a:rPr lang="en-US" dirty="0" smtClean="0">
                <a:solidFill>
                  <a:srgbClr val="FFFF00"/>
                </a:solidFill>
              </a:rPr>
              <a:t>Experimental method</a:t>
            </a:r>
          </a:p>
          <a:p>
            <a:pPr lvl="1">
              <a:buFont typeface="Arial" pitchFamily="-107" charset="0"/>
              <a:buChar char="–"/>
              <a:defRPr/>
            </a:pPr>
            <a:endParaRPr lang="en-US" dirty="0" smtClean="0">
              <a:solidFill>
                <a:srgbClr val="FFFF00"/>
              </a:solidFill>
            </a:endParaRPr>
          </a:p>
          <a:p>
            <a:pPr>
              <a:buFont typeface="Arial" pitchFamily="-107" charset="0"/>
              <a:buChar char="•"/>
              <a:defRPr/>
            </a:pPr>
            <a:r>
              <a:rPr lang="en-US" dirty="0" smtClean="0"/>
              <a:t>Nicole </a:t>
            </a:r>
            <a:r>
              <a:rPr lang="en-US" dirty="0" err="1" smtClean="0"/>
              <a:t>Oresme</a:t>
            </a:r>
            <a:endParaRPr lang="en-US" dirty="0" smtClean="0"/>
          </a:p>
          <a:p>
            <a:pPr lvl="1">
              <a:buFont typeface="Arial" pitchFamily="-107" charset="0"/>
              <a:buChar char="–"/>
              <a:defRPr/>
            </a:pPr>
            <a:r>
              <a:rPr lang="en-US" dirty="0" smtClean="0">
                <a:solidFill>
                  <a:srgbClr val="69FFFF"/>
                </a:solidFill>
              </a:rPr>
              <a:t>Bishop</a:t>
            </a:r>
          </a:p>
          <a:p>
            <a:pPr lvl="1">
              <a:buFont typeface="Arial" pitchFamily="-107" charset="0"/>
              <a:buChar char="–"/>
              <a:defRPr/>
            </a:pPr>
            <a:r>
              <a:rPr lang="en-US" dirty="0" smtClean="0">
                <a:solidFill>
                  <a:srgbClr val="FFFF00"/>
                </a:solidFill>
              </a:rPr>
              <a:t>Rotation of the Earth</a:t>
            </a:r>
          </a:p>
          <a:p>
            <a:pPr lvl="1">
              <a:buFont typeface="Arial" pitchFamily="-107" charset="0"/>
              <a:buChar char="–"/>
              <a:defRPr/>
            </a:pPr>
            <a:endParaRPr lang="en-US" dirty="0" smtClean="0">
              <a:solidFill>
                <a:srgbClr val="FFFF00"/>
              </a:solidFill>
            </a:endParaRPr>
          </a:p>
          <a:p>
            <a:pPr>
              <a:buFont typeface="Arial" pitchFamily="-107" charset="0"/>
              <a:buChar char="•"/>
              <a:defRPr/>
            </a:pPr>
            <a:r>
              <a:rPr lang="en-US" dirty="0" err="1" smtClean="0"/>
              <a:t>Gregor</a:t>
            </a:r>
            <a:r>
              <a:rPr lang="en-US" dirty="0" smtClean="0"/>
              <a:t> Mendel</a:t>
            </a:r>
          </a:p>
          <a:p>
            <a:pPr lvl="1">
              <a:buFont typeface="Arial" pitchFamily="-107" charset="0"/>
              <a:buChar char="–"/>
              <a:defRPr/>
            </a:pPr>
            <a:r>
              <a:rPr lang="en-US" dirty="0" smtClean="0">
                <a:solidFill>
                  <a:srgbClr val="69FFFF"/>
                </a:solidFill>
              </a:rPr>
              <a:t>Augustinian monk</a:t>
            </a:r>
          </a:p>
          <a:p>
            <a:pPr lvl="1">
              <a:buFont typeface="Arial" pitchFamily="-107" charset="0"/>
              <a:buChar char="–"/>
              <a:defRPr/>
            </a:pPr>
            <a:r>
              <a:rPr lang="en-US" dirty="0" smtClean="0">
                <a:solidFill>
                  <a:srgbClr val="FFFF00"/>
                </a:solidFill>
              </a:rPr>
              <a:t>Genetics</a:t>
            </a:r>
          </a:p>
          <a:p>
            <a:pPr lvl="1">
              <a:buFont typeface="Arial" pitchFamily="-107" charset="0"/>
              <a:buChar char="–"/>
              <a:defRPr/>
            </a:pPr>
            <a:endParaRPr lang="en-US" dirty="0" smtClean="0">
              <a:solidFill>
                <a:srgbClr val="FFFF00"/>
              </a:solidFill>
            </a:endParaRPr>
          </a:p>
          <a:p>
            <a:pPr>
              <a:buFont typeface="Arial" pitchFamily="-107" charset="0"/>
              <a:buChar char="•"/>
              <a:defRPr/>
            </a:pPr>
            <a:r>
              <a:rPr lang="en-US" dirty="0" smtClean="0"/>
              <a:t>Georges </a:t>
            </a:r>
            <a:r>
              <a:rPr lang="en-US" dirty="0" err="1" smtClean="0"/>
              <a:t>Lemaître</a:t>
            </a:r>
            <a:endParaRPr lang="en-US" dirty="0" smtClean="0"/>
          </a:p>
          <a:p>
            <a:pPr lvl="1">
              <a:buFont typeface="Arial" pitchFamily="-107" charset="0"/>
              <a:buChar char="–"/>
              <a:defRPr/>
            </a:pPr>
            <a:r>
              <a:rPr lang="en-US" dirty="0" smtClean="0">
                <a:solidFill>
                  <a:srgbClr val="69FFFF"/>
                </a:solidFill>
              </a:rPr>
              <a:t>Priest</a:t>
            </a:r>
          </a:p>
          <a:p>
            <a:pPr lvl="1">
              <a:buFont typeface="Arial" pitchFamily="-107" charset="0"/>
              <a:buChar char="–"/>
              <a:defRPr/>
            </a:pPr>
            <a:r>
              <a:rPr lang="en-US" dirty="0" smtClean="0">
                <a:solidFill>
                  <a:srgbClr val="FFFF00"/>
                </a:solidFill>
              </a:rPr>
              <a:t>Big Bang theory</a:t>
            </a:r>
            <a:endParaRPr lang="en-US" dirty="0">
              <a:solidFill>
                <a:srgbClr val="FFFF00"/>
              </a:solidFill>
            </a:endParaRPr>
          </a:p>
        </p:txBody>
      </p:sp>
      <p:pic>
        <p:nvPicPr>
          <p:cNvPr id="5" name="Picture 4" descr="Bacon_Roger.jpg"/>
          <p:cNvPicPr>
            <a:picLocks noChangeAspect="1"/>
          </p:cNvPicPr>
          <p:nvPr/>
        </p:nvPicPr>
        <p:blipFill>
          <a:blip r:embed="rId2"/>
          <a:srcRect/>
          <a:stretch>
            <a:fillRect/>
          </a:stretch>
        </p:blipFill>
        <p:spPr bwMode="auto">
          <a:xfrm>
            <a:off x="1524000" y="1219200"/>
            <a:ext cx="2794000" cy="2768600"/>
          </a:xfrm>
          <a:prstGeom prst="rect">
            <a:avLst/>
          </a:prstGeom>
          <a:noFill/>
          <a:ln w="9525">
            <a:noFill/>
            <a:miter lim="800000"/>
            <a:headEnd/>
            <a:tailEnd/>
          </a:ln>
        </p:spPr>
      </p:pic>
      <p:pic>
        <p:nvPicPr>
          <p:cNvPr id="6" name="Picture 5" descr="Oresme_Nicole.jpg"/>
          <p:cNvPicPr>
            <a:picLocks noChangeAspect="1"/>
          </p:cNvPicPr>
          <p:nvPr/>
        </p:nvPicPr>
        <p:blipFill>
          <a:blip r:embed="rId3"/>
          <a:srcRect/>
          <a:stretch>
            <a:fillRect/>
          </a:stretch>
        </p:blipFill>
        <p:spPr bwMode="auto">
          <a:xfrm>
            <a:off x="228600" y="2209800"/>
            <a:ext cx="2667000" cy="2587625"/>
          </a:xfrm>
          <a:prstGeom prst="rect">
            <a:avLst/>
          </a:prstGeom>
          <a:noFill/>
          <a:ln w="9525">
            <a:noFill/>
            <a:miter lim="800000"/>
            <a:headEnd/>
            <a:tailEnd/>
          </a:ln>
        </p:spPr>
      </p:pic>
      <p:pic>
        <p:nvPicPr>
          <p:cNvPr id="7" name="Picture 6" descr="Gregor_Mendel.png"/>
          <p:cNvPicPr>
            <a:picLocks noChangeAspect="1"/>
          </p:cNvPicPr>
          <p:nvPr/>
        </p:nvPicPr>
        <p:blipFill>
          <a:blip r:embed="rId4"/>
          <a:srcRect/>
          <a:stretch>
            <a:fillRect/>
          </a:stretch>
        </p:blipFill>
        <p:spPr bwMode="auto">
          <a:xfrm>
            <a:off x="2057400" y="2819400"/>
            <a:ext cx="2590800" cy="3130550"/>
          </a:xfrm>
          <a:prstGeom prst="rect">
            <a:avLst/>
          </a:prstGeom>
          <a:noFill/>
          <a:ln w="9525">
            <a:noFill/>
            <a:miter lim="800000"/>
            <a:headEnd/>
            <a:tailEnd/>
          </a:ln>
        </p:spPr>
      </p:pic>
      <p:pic>
        <p:nvPicPr>
          <p:cNvPr id="8" name="Picture 6"/>
          <p:cNvPicPr>
            <a:picLocks noChangeAspect="1" noChangeArrowheads="1"/>
          </p:cNvPicPr>
          <p:nvPr/>
        </p:nvPicPr>
        <p:blipFill>
          <a:blip r:embed="rId5"/>
          <a:srcRect b="20857"/>
          <a:stretch>
            <a:fillRect/>
          </a:stretch>
        </p:blipFill>
        <p:spPr bwMode="auto">
          <a:xfrm>
            <a:off x="76200" y="4210050"/>
            <a:ext cx="2438400" cy="26479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childTnLst>
                                </p:cTn>
                              </p:par>
                              <p:par>
                                <p:cTn id="20" presetID="1" presetClass="entr" presetSubtype="0" fill="hold" grpId="0" nodeType="withEffect">
                                  <p:stCondLst>
                                    <p:cond delay="0"/>
                                  </p:stCondLst>
                                  <p:childTnLst>
                                    <p:set>
                                      <p:cBhvr>
                                        <p:cTn id="21" dur="1" fill="hold">
                                          <p:stCondLst>
                                            <p:cond delay="0"/>
                                          </p:stCondLst>
                                        </p:cTn>
                                        <p:tgtEl>
                                          <p:spTgt spid="4">
                                            <p:txEl>
                                              <p:pRg st="6" end="6"/>
                                            </p:txEl>
                                          </p:spTgt>
                                        </p:tgtEl>
                                        <p:attrNameLst>
                                          <p:attrName>style.visibility</p:attrName>
                                        </p:attrNameLst>
                                      </p:cBhvr>
                                      <p:to>
                                        <p:strVal val="visible"/>
                                      </p:to>
                                    </p:set>
                                  </p:childTnLst>
                                </p:cTn>
                              </p:par>
                              <p:par>
                                <p:cTn id="22" presetID="10"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txEl>
                                              <p:pRg st="10" end="10"/>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4">
                                            <p:txEl>
                                              <p:pRg st="12" end="12"/>
                                            </p:txEl>
                                          </p:spTgt>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
                                            <p:txEl>
                                              <p:pRg st="13" end="13"/>
                                            </p:txEl>
                                          </p:spTgt>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
                                            <p:txEl>
                                              <p:pRg st="14" end="14"/>
                                            </p:txEl>
                                          </p:spTgt>
                                        </p:tgtEl>
                                        <p:attrNameLst>
                                          <p:attrName>style.visibility</p:attrName>
                                        </p:attrNameLst>
                                      </p:cBhvr>
                                      <p:to>
                                        <p:strVal val="visible"/>
                                      </p:to>
                                    </p:set>
                                  </p:childTnLst>
                                </p:cTn>
                              </p:par>
                              <p:par>
                                <p:cTn id="44" presetID="10" presetClass="entr" presetSubtype="0" fill="hold"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fade">
                                      <p:cBhvr>
                                        <p:cTn id="4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smtClean="0">
                <a:ea typeface="ＭＳ Ｐゴシック" pitchFamily="4" charset="-128"/>
                <a:cs typeface="ＭＳ Ｐゴシック" pitchFamily="4" charset="-128"/>
              </a:rPr>
              <a:t>The Vatican Observatory</a:t>
            </a:r>
          </a:p>
        </p:txBody>
      </p:sp>
      <p:pic>
        <p:nvPicPr>
          <p:cNvPr id="5" name="Picture 4" descr="VaticanObservatory.jpg"/>
          <p:cNvPicPr>
            <a:picLocks noChangeAspect="1"/>
          </p:cNvPicPr>
          <p:nvPr/>
        </p:nvPicPr>
        <p:blipFill>
          <a:blip r:embed="rId2"/>
          <a:srcRect l="28105"/>
          <a:stretch>
            <a:fillRect/>
          </a:stretch>
        </p:blipFill>
        <p:spPr>
          <a:xfrm>
            <a:off x="381000" y="1828800"/>
            <a:ext cx="4781177" cy="4191000"/>
          </a:xfrm>
          <a:prstGeom prst="rect">
            <a:avLst/>
          </a:prstGeom>
        </p:spPr>
      </p:pic>
      <p:pic>
        <p:nvPicPr>
          <p:cNvPr id="4" name="Picture 3" descr="VaticanObserv_New.jpg"/>
          <p:cNvPicPr>
            <a:picLocks noChangeAspect="1"/>
          </p:cNvPicPr>
          <p:nvPr/>
        </p:nvPicPr>
        <p:blipFill>
          <a:blip r:embed="rId3"/>
          <a:stretch>
            <a:fillRect/>
          </a:stretch>
        </p:blipFill>
        <p:spPr>
          <a:xfrm>
            <a:off x="5562600" y="1844675"/>
            <a:ext cx="3129285" cy="4175125"/>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457200" y="228600"/>
            <a:ext cx="8229600" cy="639763"/>
          </a:xfrm>
        </p:spPr>
        <p:txBody>
          <a:bodyPr/>
          <a:lstStyle/>
          <a:p>
            <a:r>
              <a:rPr lang="en-US" smtClean="0">
                <a:ea typeface="ＭＳ Ｐゴシック" pitchFamily="4" charset="-128"/>
                <a:cs typeface="ＭＳ Ｐゴシック" pitchFamily="4" charset="-128"/>
              </a:rPr>
              <a:t>Official Church Teaching</a:t>
            </a:r>
          </a:p>
        </p:txBody>
      </p:sp>
      <p:sp>
        <p:nvSpPr>
          <p:cNvPr id="3" name="Content Placeholder 2"/>
          <p:cNvSpPr>
            <a:spLocks noGrp="1"/>
          </p:cNvSpPr>
          <p:nvPr>
            <p:ph idx="1"/>
          </p:nvPr>
        </p:nvSpPr>
        <p:spPr>
          <a:xfrm>
            <a:off x="2895600" y="1295400"/>
            <a:ext cx="6019800" cy="5334000"/>
          </a:xfrm>
        </p:spPr>
        <p:txBody>
          <a:bodyPr>
            <a:normAutofit fontScale="77500" lnSpcReduction="20000"/>
          </a:bodyPr>
          <a:lstStyle/>
          <a:p>
            <a:pPr marL="0" indent="0">
              <a:spcBef>
                <a:spcPts val="600"/>
              </a:spcBef>
              <a:buFont typeface="Arial" pitchFamily="-107" charset="0"/>
              <a:buNone/>
              <a:defRPr/>
            </a:pPr>
            <a:r>
              <a:rPr lang="en-GB" dirty="0" smtClean="0"/>
              <a:t>“There can never be a real discrepancy between faith and reason, since the same God who reveals mysteries and infuses faith has bestowed the light of reason on the human mind, and God cannot deny Himself, nor can truth ever contradict truth.”</a:t>
            </a:r>
          </a:p>
          <a:p>
            <a:pPr marL="0" indent="0" algn="r">
              <a:spcBef>
                <a:spcPts val="600"/>
              </a:spcBef>
              <a:buFont typeface="Arial" pitchFamily="-107" charset="0"/>
              <a:buNone/>
              <a:defRPr/>
            </a:pPr>
            <a:r>
              <a:rPr lang="en-GB" sz="2581" dirty="0" smtClean="0">
                <a:solidFill>
                  <a:schemeClr val="accent1"/>
                </a:solidFill>
                <a:cs typeface="Times New Roman"/>
              </a:rPr>
              <a:t>Vatican I, </a:t>
            </a:r>
            <a:r>
              <a:rPr lang="en-GB" sz="2581" i="1" dirty="0" smtClean="0">
                <a:solidFill>
                  <a:schemeClr val="accent1"/>
                </a:solidFill>
                <a:cs typeface="Times New Roman"/>
              </a:rPr>
              <a:t>Dei </a:t>
            </a:r>
            <a:r>
              <a:rPr lang="en-GB" sz="2581" i="1" dirty="0" err="1" smtClean="0">
                <a:solidFill>
                  <a:schemeClr val="accent1"/>
                </a:solidFill>
                <a:cs typeface="Times New Roman"/>
              </a:rPr>
              <a:t>Filius</a:t>
            </a:r>
            <a:r>
              <a:rPr lang="en-GB" sz="2581" i="1" dirty="0" smtClean="0">
                <a:solidFill>
                  <a:schemeClr val="accent1"/>
                </a:solidFill>
                <a:cs typeface="Times New Roman"/>
              </a:rPr>
              <a:t> </a:t>
            </a:r>
            <a:r>
              <a:rPr lang="en-GB" sz="2581" dirty="0" smtClean="0">
                <a:solidFill>
                  <a:schemeClr val="accent1"/>
                </a:solidFill>
                <a:cs typeface="Times New Roman"/>
              </a:rPr>
              <a:t>(1870)</a:t>
            </a:r>
          </a:p>
          <a:p>
            <a:pPr marL="0" indent="0" algn="r">
              <a:spcBef>
                <a:spcPts val="600"/>
              </a:spcBef>
              <a:buFont typeface="Arial" pitchFamily="-107" charset="0"/>
              <a:buNone/>
              <a:defRPr/>
            </a:pPr>
            <a:endParaRPr lang="en-GB" sz="2162" dirty="0" smtClean="0">
              <a:latin typeface="Times New Roman"/>
              <a:cs typeface="Times New Roman"/>
            </a:endParaRPr>
          </a:p>
          <a:p>
            <a:pPr marL="0" indent="0" algn="r">
              <a:spcBef>
                <a:spcPts val="600"/>
              </a:spcBef>
              <a:buFont typeface="Arial" pitchFamily="-107" charset="0"/>
              <a:buNone/>
              <a:defRPr/>
            </a:pPr>
            <a:endParaRPr lang="en-GB" sz="2162" dirty="0" smtClean="0">
              <a:latin typeface="Times New Roman"/>
              <a:cs typeface="Times New Roman"/>
            </a:endParaRPr>
          </a:p>
          <a:p>
            <a:pPr marL="0" indent="0">
              <a:spcBef>
                <a:spcPts val="600"/>
              </a:spcBef>
              <a:buFont typeface="Arial" pitchFamily="-107" charset="0"/>
              <a:buNone/>
              <a:defRPr/>
            </a:pPr>
            <a:r>
              <a:rPr lang="en-GB" dirty="0" smtClean="0"/>
              <a:t>“If anyone says that the One true God, our Creator and Lord, cannot be known with </a:t>
            </a:r>
            <a:r>
              <a:rPr lang="en-GB" dirty="0" smtClean="0">
                <a:solidFill>
                  <a:srgbClr val="FFFF00"/>
                </a:solidFill>
              </a:rPr>
              <a:t>certainty </a:t>
            </a:r>
            <a:r>
              <a:rPr lang="en-GB" dirty="0" smtClean="0"/>
              <a:t>with the </a:t>
            </a:r>
            <a:r>
              <a:rPr lang="en-GB" dirty="0" smtClean="0">
                <a:solidFill>
                  <a:srgbClr val="FFFF00"/>
                </a:solidFill>
              </a:rPr>
              <a:t>natural light of human reason </a:t>
            </a:r>
            <a:r>
              <a:rPr lang="en-GB" dirty="0" smtClean="0"/>
              <a:t>through the things that are created, </a:t>
            </a:r>
            <a:r>
              <a:rPr lang="en-GB" i="1" dirty="0" smtClean="0"/>
              <a:t>anathema sit</a:t>
            </a:r>
            <a:r>
              <a:rPr lang="en-GB" dirty="0" smtClean="0"/>
              <a:t>.”</a:t>
            </a:r>
          </a:p>
          <a:p>
            <a:pPr marL="0" indent="0" algn="r">
              <a:spcBef>
                <a:spcPts val="600"/>
              </a:spcBef>
              <a:buNone/>
              <a:defRPr/>
            </a:pPr>
            <a:r>
              <a:rPr lang="en-GB" sz="2595" dirty="0" smtClean="0">
                <a:solidFill>
                  <a:schemeClr val="accent1"/>
                </a:solidFill>
                <a:cs typeface="Times New Roman"/>
              </a:rPr>
              <a:t>Vatican I, </a:t>
            </a:r>
            <a:r>
              <a:rPr lang="en-GB" sz="2595" i="1" dirty="0" smtClean="0">
                <a:solidFill>
                  <a:schemeClr val="accent1"/>
                </a:solidFill>
                <a:cs typeface="Times New Roman"/>
              </a:rPr>
              <a:t>Dei </a:t>
            </a:r>
            <a:r>
              <a:rPr lang="en-GB" sz="2595" i="1" dirty="0" err="1" smtClean="0">
                <a:solidFill>
                  <a:schemeClr val="accent1"/>
                </a:solidFill>
                <a:cs typeface="Times New Roman"/>
              </a:rPr>
              <a:t>Filius</a:t>
            </a:r>
            <a:r>
              <a:rPr lang="en-GB" sz="2595" i="1" dirty="0" smtClean="0">
                <a:solidFill>
                  <a:schemeClr val="accent1"/>
                </a:solidFill>
                <a:cs typeface="Times New Roman"/>
              </a:rPr>
              <a:t> </a:t>
            </a:r>
            <a:r>
              <a:rPr lang="en-GB" sz="2595" dirty="0" smtClean="0">
                <a:solidFill>
                  <a:schemeClr val="accent1"/>
                </a:solidFill>
                <a:cs typeface="Times New Roman"/>
              </a:rPr>
              <a:t>(1870)</a:t>
            </a:r>
          </a:p>
        </p:txBody>
      </p:sp>
      <p:pic>
        <p:nvPicPr>
          <p:cNvPr id="4" name="Picture 3" descr="StPeters04.jpg"/>
          <p:cNvPicPr>
            <a:picLocks noChangeAspect="1"/>
          </p:cNvPicPr>
          <p:nvPr/>
        </p:nvPicPr>
        <p:blipFill>
          <a:blip r:embed="rId2"/>
          <a:srcRect/>
          <a:stretch>
            <a:fillRect/>
          </a:stretch>
        </p:blipFill>
        <p:spPr bwMode="auto">
          <a:xfrm>
            <a:off x="268613" y="2209800"/>
            <a:ext cx="2474587" cy="228123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Exhibit">
      <a:dk1>
        <a:sysClr val="windowText" lastClr="000000"/>
      </a:dk1>
      <a:lt1>
        <a:sysClr val="window" lastClr="FFFFFF"/>
      </a:lt1>
      <a:dk2>
        <a:srgbClr val="1C3264"/>
      </a:dk2>
      <a:lt2>
        <a:srgbClr val="CCCCCC"/>
      </a:lt2>
      <a:accent1>
        <a:srgbClr val="3399FF"/>
      </a:accent1>
      <a:accent2>
        <a:srgbClr val="69FFFF"/>
      </a:accent2>
      <a:accent3>
        <a:srgbClr val="CCFF33"/>
      </a:accent3>
      <a:accent4>
        <a:srgbClr val="3333FF"/>
      </a:accent4>
      <a:accent5>
        <a:srgbClr val="9933FF"/>
      </a:accent5>
      <a:accent6>
        <a:srgbClr val="FF33FF"/>
      </a:accent6>
      <a:hlink>
        <a:srgbClr val="6699FF"/>
      </a:hlink>
      <a:folHlink>
        <a:srgbClr val="99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967</TotalTime>
  <Words>1156</Words>
  <Application>Microsoft Office PowerPoint</Application>
  <PresentationFormat>On-screen Show (4:3)</PresentationFormat>
  <Paragraphs>173</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Modern Science and Christian Religion</vt:lpstr>
      <vt:lpstr>PowerPoint Presentation</vt:lpstr>
      <vt:lpstr>PowerPoint Presentation</vt:lpstr>
      <vt:lpstr>PowerPoint Presentation</vt:lpstr>
      <vt:lpstr>Relationship of Science &amp; Religion</vt:lpstr>
      <vt:lpstr>Christianity Got Science Going</vt:lpstr>
      <vt:lpstr>Position of the Catholic Church</vt:lpstr>
      <vt:lpstr>The Vatican Observatory</vt:lpstr>
      <vt:lpstr>Official Church Teaching</vt:lpstr>
      <vt:lpstr>Official Church Teaching</vt:lpstr>
      <vt:lpstr>The Galileo Affair</vt:lpstr>
      <vt:lpstr>Galileo (1564-1642)</vt:lpstr>
      <vt:lpstr>Copernicus’s view seems to contradict Scripture</vt:lpstr>
      <vt:lpstr>Both sides agreed that science cannot contradict Scripture</vt:lpstr>
      <vt:lpstr>The Complicating Factor: Luther and the Reformation</vt:lpstr>
      <vt:lpstr>Galileo and the Inquisition</vt:lpstr>
      <vt:lpstr>The Issue of Fundamentalism</vt:lpstr>
      <vt:lpstr>The Issue of Fundamentalism</vt:lpstr>
      <vt:lpstr>Genesis v. Fundamentalism</vt:lpstr>
      <vt:lpstr>St Augustine v. Fundamentalism</vt:lpstr>
      <vt:lpstr>The Catechism v. Fundamentalism</vt:lpstr>
      <vt:lpstr>A God of the Gaps?</vt:lpstr>
      <vt:lpstr>Analysis of Paley’s Argument</vt:lpstr>
      <vt:lpstr>The Problem Further Unmasked</vt:lpstr>
      <vt:lpstr>Conclusion</vt:lpstr>
      <vt:lpstr>PowerPoint Presentation</vt:lpstr>
      <vt:lpstr>PowerPoint Presentation</vt:lpstr>
      <vt:lpstr>PowerPoint Presentation</vt:lpstr>
      <vt:lpstr>Ideas for Discussion</vt:lpstr>
    </vt:vector>
  </TitlesOfParts>
  <Company>St Philomena's Catholic High School for Girls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Staff User</dc:creator>
  <cp:lastModifiedBy>Keith Walker</cp:lastModifiedBy>
  <cp:revision>89</cp:revision>
  <dcterms:created xsi:type="dcterms:W3CDTF">2019-12-02T21:55:42Z</dcterms:created>
  <dcterms:modified xsi:type="dcterms:W3CDTF">2019-12-02T22:41:54Z</dcterms:modified>
</cp:coreProperties>
</file>